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88" r:id="rId4"/>
    <p:sldId id="291" r:id="rId5"/>
    <p:sldId id="293" r:id="rId6"/>
    <p:sldId id="263" r:id="rId7"/>
    <p:sldId id="311" r:id="rId8"/>
    <p:sldId id="316" r:id="rId9"/>
    <p:sldId id="313" r:id="rId10"/>
    <p:sldId id="320" r:id="rId11"/>
    <p:sldId id="321" r:id="rId12"/>
    <p:sldId id="322" r:id="rId13"/>
    <p:sldId id="286" r:id="rId14"/>
    <p:sldId id="28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B"/>
    <a:srgbClr val="DBF1F5"/>
    <a:srgbClr val="D9F8FB"/>
    <a:srgbClr val="E60000"/>
    <a:srgbClr val="F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8" autoAdjust="0"/>
  </p:normalViewPr>
  <p:slideViewPr>
    <p:cSldViewPr>
      <p:cViewPr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CA1C-7F7B-4472-8EC6-6B6F48E55742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D45CF-0900-49E5-A8FF-9C0D07E9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2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3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D45CF-0900-49E5-A8FF-9C0D07E94A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895680"/>
            <a:ext cx="8686800" cy="85783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1295400" cy="1676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990600"/>
            <a:ext cx="7772400" cy="1676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24-Mar-20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DBC5E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D5F1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7" Type="http://schemas.openxmlformats.org/officeDocument/2006/relationships/image" Target="../media/image7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7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665"/>
            <a:ext cx="9144000" cy="68760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</a:rPr>
              <a:t>NỘI</a:t>
            </a:r>
            <a:r>
              <a:rPr lang="en-US" sz="4400" b="1" dirty="0" smtClean="0">
                <a:solidFill>
                  <a:srgbClr val="C00000"/>
                </a:solidFill>
              </a:rPr>
              <a:t> DUNG </a:t>
            </a:r>
            <a:r>
              <a:rPr lang="en-US" sz="4400" b="1" dirty="0" err="1" smtClean="0">
                <a:solidFill>
                  <a:srgbClr val="C00000"/>
                </a:solidFill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8640" y="12192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kern="0" dirty="0" smtClean="0">
                <a:solidFill>
                  <a:srgbClr val="A50021"/>
                </a:solidFill>
              </a:rPr>
              <a:t>2. </a:t>
            </a:r>
            <a:r>
              <a:rPr lang="en-US" sz="4000" b="1" u="sng" kern="0" dirty="0" err="1" smtClean="0">
                <a:solidFill>
                  <a:srgbClr val="A50021"/>
                </a:solidFill>
              </a:rPr>
              <a:t>Tài</a:t>
            </a:r>
            <a:r>
              <a:rPr lang="en-US" sz="4000" b="1" u="sng" kern="0" dirty="0" smtClean="0">
                <a:solidFill>
                  <a:srgbClr val="A50021"/>
                </a:solidFill>
              </a:rPr>
              <a:t> </a:t>
            </a:r>
            <a:r>
              <a:rPr lang="en-US" sz="4000" b="1" u="sng" kern="0" dirty="0" err="1" smtClean="0">
                <a:solidFill>
                  <a:srgbClr val="A50021"/>
                </a:solidFill>
              </a:rPr>
              <a:t>nguyên</a:t>
            </a:r>
            <a:r>
              <a:rPr lang="en-US" sz="4000" b="1" u="sng" kern="0" dirty="0" smtClean="0">
                <a:solidFill>
                  <a:srgbClr val="A50021"/>
                </a:solidFill>
              </a:rPr>
              <a:t> </a:t>
            </a:r>
            <a:r>
              <a:rPr lang="en-US" sz="4000" b="1" u="sng" kern="0" dirty="0" err="1" smtClean="0">
                <a:solidFill>
                  <a:srgbClr val="A50021"/>
                </a:solidFill>
              </a:rPr>
              <a:t>thiên</a:t>
            </a:r>
            <a:r>
              <a:rPr lang="en-US" sz="4000" b="1" u="sng" kern="0" dirty="0" smtClean="0">
                <a:solidFill>
                  <a:srgbClr val="A50021"/>
                </a:solidFill>
              </a:rPr>
              <a:t> </a:t>
            </a:r>
            <a:r>
              <a:rPr lang="en-US" sz="4000" b="1" u="sng" kern="0" dirty="0" err="1" smtClean="0">
                <a:solidFill>
                  <a:srgbClr val="A50021"/>
                </a:solidFill>
              </a:rPr>
              <a:t>nhiên</a:t>
            </a:r>
            <a:r>
              <a:rPr lang="en-US" sz="4000" b="1" u="sng" kern="0" dirty="0" smtClean="0">
                <a:solidFill>
                  <a:srgbClr val="A50021"/>
                </a:solidFill>
              </a:rPr>
              <a:t> </a:t>
            </a:r>
            <a:r>
              <a:rPr lang="en-US" sz="4000" b="1" u="sng" kern="0" dirty="0" err="1" smtClean="0">
                <a:solidFill>
                  <a:srgbClr val="A50021"/>
                </a:solidFill>
              </a:rPr>
              <a:t>là</a:t>
            </a:r>
            <a:r>
              <a:rPr lang="en-US" sz="4000" b="1" u="sng" kern="0" dirty="0" smtClean="0">
                <a:solidFill>
                  <a:srgbClr val="A50021"/>
                </a:solidFill>
              </a:rPr>
              <a:t> </a:t>
            </a:r>
            <a:r>
              <a:rPr lang="en-US" sz="4000" b="1" u="sng" kern="0" dirty="0" err="1" smtClean="0">
                <a:solidFill>
                  <a:srgbClr val="A50021"/>
                </a:solidFill>
              </a:rPr>
              <a:t>gì</a:t>
            </a:r>
            <a:r>
              <a:rPr lang="en-US" sz="4000" b="1" u="sng" kern="0" dirty="0" smtClean="0">
                <a:solidFill>
                  <a:srgbClr val="A50021"/>
                </a:solidFill>
              </a:rPr>
              <a:t> 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8382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 Là những của cải vật chất có sẵn trong tự nhiên; con người có thể khai thác, chế biến, sử dụng phục vụ cuộc sống.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2514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</a:rPr>
              <a:t>II. NỘI </a:t>
            </a:r>
            <a:r>
              <a:rPr lang="en-US" b="1" dirty="0">
                <a:solidFill>
                  <a:srgbClr val="C00000"/>
                </a:solidFill>
              </a:rPr>
              <a:t>DUNG BÀI HỌC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2648" y="1455738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3.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Tầm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quan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trọng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của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môi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trường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và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tài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nguyên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thiên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nhiên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4393" y="2743200"/>
            <a:ext cx="83820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vật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chất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để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phát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triển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kinh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văn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hóa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xã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hội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phương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sống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phát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triển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trí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tuệ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đạo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đức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thần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con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Tuy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mọi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hoạt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động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kinh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khai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thác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đều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ảnh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hưởng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tài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nguyên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môi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000" y="290051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396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453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703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953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</a:rPr>
              <a:t>III. </a:t>
            </a:r>
            <a:r>
              <a:rPr lang="en-US" b="1" dirty="0" err="1" smtClean="0">
                <a:solidFill>
                  <a:srgbClr val="C00000"/>
                </a:solidFill>
              </a:rPr>
              <a:t>LUYỆN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TẬP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Bài tập a (SGK/46)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Trong các biện pháp dưới đây, theo em, biện pháp nào góp, phần bảo vệ môi trường 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 smtClean="0">
                <a:solidFill>
                  <a:srgbClr val="7030A0"/>
                </a:solidFill>
              </a:rPr>
              <a:t>1. Giữ gìn vệ sinh xung quanh trường học và nơi ở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7030A0"/>
                </a:solidFill>
              </a:rPr>
              <a:t>   2. Xây dựng các quy định về bảo vệ rừng, bảo vệ nguồn nước và bảo vệ động vật quý, hiếm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7030A0"/>
                </a:solidFill>
              </a:rPr>
              <a:t>   3. Khai thác nước ngầm bừa bãi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7030A0"/>
                </a:solidFill>
              </a:rPr>
              <a:t>   4. Sử dụng phân hóa học và các hóa chất bảo vệ thực vật vượt quá mức quy định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7030A0"/>
                </a:solidFill>
              </a:rPr>
              <a:t>   5. Nghiên cứu, xây dựng các phương pháp xử lí rác, nước thải công nghiệp, nước thải sinh hoạt.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2514600"/>
            <a:ext cx="457200" cy="4572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3048000"/>
            <a:ext cx="457200" cy="4572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5562600"/>
            <a:ext cx="457200" cy="4572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2979174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388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98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676400"/>
            <a:ext cx="9372600" cy="762000"/>
          </a:xfrm>
        </p:spPr>
        <p:txBody>
          <a:bodyPr>
            <a:noAutofit/>
          </a:bodyPr>
          <a:lstStyle/>
          <a:p>
            <a:r>
              <a:rPr lang="en-US" sz="11100" b="1" dirty="0" smtClean="0">
                <a:solidFill>
                  <a:srgbClr val="C00000"/>
                </a:solidFill>
              </a:rPr>
              <a:t>HƯỚNG DẪN</a:t>
            </a:r>
            <a:endParaRPr lang="en-US" sz="111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20015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70C0"/>
                </a:solidFill>
              </a:rPr>
              <a:t>- </a:t>
            </a:r>
            <a:r>
              <a:rPr lang="en-US" sz="4400" b="1" dirty="0">
                <a:solidFill>
                  <a:srgbClr val="0070C0"/>
                </a:solidFill>
              </a:rPr>
              <a:t>Học thuộc bài 14 phần 1,2,3 NDBH</a:t>
            </a:r>
          </a:p>
          <a:p>
            <a:pPr lvl="0"/>
            <a:r>
              <a:rPr lang="en-US" sz="4400" b="1" dirty="0">
                <a:solidFill>
                  <a:srgbClr val="0070C0"/>
                </a:solidFill>
              </a:rPr>
              <a:t>- Xem trước nội dung tiếp theo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213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THÔNG TIN, SỰ KIỆN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773"/>
          <a:stretch>
            <a:fillRect/>
          </a:stretch>
        </p:blipFill>
        <p:spPr>
          <a:xfrm>
            <a:off x="281829" y="1890062"/>
            <a:ext cx="4518770" cy="3062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/>
          <a:stretch>
            <a:fillRect/>
          </a:stretch>
        </p:blipFill>
        <p:spPr>
          <a:xfrm>
            <a:off x="4800599" y="1890063"/>
            <a:ext cx="4152899" cy="3062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430" y="5096470"/>
            <a:ext cx="4518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Trận lũ quét tối ngày 4-9, khiến trung tâm xã Bản Khoang sập nhiều ngôi nhà, cuốn trôi cả chục giáo viên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181600"/>
            <a:ext cx="41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Người dân tìm kiếm được thi thể các nạn nhân trong cơn lũ quét ở Sa Pa ngày 5-9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0200" y="205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THÔNG TIN, SỰ KIỆN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43100"/>
            <a:ext cx="7848600" cy="1219200"/>
          </a:xfrm>
          <a:prstGeom prst="roundRect">
            <a:avLst/>
          </a:prstGeom>
          <a:solidFill>
            <a:srgbClr val="DBF1F5">
              <a:alpha val="27000"/>
            </a:srgbClr>
          </a:solidFill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hãy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nhận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xét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về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tin,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sự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kiện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sách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khoa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505200"/>
            <a:ext cx="7848600" cy="1219200"/>
          </a:xfrm>
          <a:prstGeom prst="roundRect">
            <a:avLst/>
          </a:prstGeom>
          <a:solidFill>
            <a:srgbClr val="DBF1F5">
              <a:alpha val="27000"/>
            </a:srgbClr>
          </a:solidFill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Em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hãy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nêu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nguyên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nhân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dẫn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đến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lũ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lụt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029200"/>
            <a:ext cx="7848600" cy="1219200"/>
          </a:xfrm>
          <a:prstGeom prst="roundRect">
            <a:avLst/>
          </a:prstGeom>
          <a:solidFill>
            <a:srgbClr val="DBF1F5">
              <a:alpha val="27000"/>
            </a:srgbClr>
          </a:solidFill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Em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id-ID" altLang="en-US" sz="2800" b="1" dirty="0">
                <a:solidFill>
                  <a:schemeClr val="accent5">
                    <a:lumMod val="75000"/>
                  </a:schemeClr>
                </a:solidFill>
              </a:rPr>
              <a:t>ãy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nêu mối quan hệ gi</a:t>
            </a:r>
            <a:r>
              <a:rPr lang="id-ID" altLang="en-US" sz="2800" b="1" dirty="0">
                <a:solidFill>
                  <a:schemeClr val="accent5">
                    <a:lumMod val="75000"/>
                  </a:schemeClr>
                </a:solidFill>
              </a:rPr>
              <a:t>ữa 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thông tin và sự kiện kể trên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952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452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57200" y="533399"/>
            <a:ext cx="8077200" cy="1419285"/>
          </a:xfrm>
          <a:prstGeom prst="roundRect">
            <a:avLst/>
          </a:prstGeom>
          <a:solidFill>
            <a:srgbClr val="DBF1F5">
              <a:alpha val="27000"/>
            </a:srgbClr>
          </a:solidFill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hãy nêu mối quan hệ giữa các thông tin và sự kiện kể trên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028885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sz="3200" b="1" dirty="0">
                <a:solidFill>
                  <a:srgbClr val="7030A0"/>
                </a:solidFill>
              </a:rPr>
              <a:t>Tất cả những thông tin đưa ra trên có thể nói là nguyên nhân dẫn đến hậu quả của những sự kiện đã nêu.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Rừng bị tàn phá, thiên nhiên bị </a:t>
            </a:r>
            <a:r>
              <a:rPr lang="en-US" sz="3200" b="1" dirty="0" smtClean="0">
                <a:solidFill>
                  <a:srgbClr val="7030A0"/>
                </a:solidFill>
              </a:rPr>
              <a:t>tàn </a:t>
            </a:r>
            <a:r>
              <a:rPr lang="en-US" sz="3200" b="1" dirty="0">
                <a:solidFill>
                  <a:srgbClr val="7030A0"/>
                </a:solidFill>
              </a:rPr>
              <a:t>phá đã làm ảnh hưởng đến môi trường sống của con người dẫn đến hiện tượng lũ ống, lũ quét thiệt hại về người và của.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2810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</a:rPr>
              <a:t>NỘI</a:t>
            </a:r>
            <a:r>
              <a:rPr lang="en-US" sz="4400" b="1" dirty="0" smtClean="0">
                <a:solidFill>
                  <a:srgbClr val="C00000"/>
                </a:solidFill>
              </a:rPr>
              <a:t> DUNG </a:t>
            </a:r>
            <a:r>
              <a:rPr lang="en-US" sz="4400" b="1" dirty="0" err="1" smtClean="0">
                <a:solidFill>
                  <a:srgbClr val="C00000"/>
                </a:solidFill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8160" y="1584325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 dirty="0">
                <a:solidFill>
                  <a:srgbClr val="A50021"/>
                </a:solidFill>
              </a:rPr>
              <a:t>1. </a:t>
            </a:r>
            <a:r>
              <a:rPr lang="en-US" sz="4000" u="sng" dirty="0" err="1">
                <a:solidFill>
                  <a:srgbClr val="A50021"/>
                </a:solidFill>
              </a:rPr>
              <a:t>Môi</a:t>
            </a:r>
            <a:r>
              <a:rPr lang="en-US" sz="4000" u="sng" dirty="0">
                <a:solidFill>
                  <a:srgbClr val="A50021"/>
                </a:solidFill>
              </a:rPr>
              <a:t> </a:t>
            </a:r>
            <a:r>
              <a:rPr lang="en-US" sz="4000" u="sng" dirty="0" err="1">
                <a:solidFill>
                  <a:srgbClr val="A50021"/>
                </a:solidFill>
              </a:rPr>
              <a:t>trường</a:t>
            </a:r>
            <a:r>
              <a:rPr lang="en-US" sz="4000" u="sng" dirty="0">
                <a:solidFill>
                  <a:srgbClr val="A50021"/>
                </a:solidFill>
              </a:rPr>
              <a:t> </a:t>
            </a:r>
            <a:r>
              <a:rPr lang="en-US" sz="4000" u="sng" dirty="0" err="1">
                <a:solidFill>
                  <a:srgbClr val="A50021"/>
                </a:solidFill>
              </a:rPr>
              <a:t>là</a:t>
            </a:r>
            <a:r>
              <a:rPr lang="en-US" sz="4000" u="sng" dirty="0">
                <a:solidFill>
                  <a:srgbClr val="A50021"/>
                </a:solidFill>
              </a:rPr>
              <a:t> </a:t>
            </a:r>
            <a:r>
              <a:rPr lang="en-US" sz="4000" u="sng" dirty="0" err="1">
                <a:solidFill>
                  <a:srgbClr val="A50021"/>
                </a:solidFill>
              </a:rPr>
              <a:t>gì</a:t>
            </a:r>
            <a:r>
              <a:rPr lang="en-US" sz="4000" u="sng" dirty="0">
                <a:solidFill>
                  <a:srgbClr val="A50021"/>
                </a:solidFill>
              </a:rPr>
              <a:t> 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48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352800" y="1600200"/>
            <a:ext cx="5486400" cy="1371600"/>
          </a:xfrm>
          <a:prstGeom prst="roundRect">
            <a:avLst/>
          </a:prstGeom>
          <a:solidFill>
            <a:srgbClr val="D9F8FB">
              <a:alpha val="28000"/>
            </a:srgb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dirty="0">
                <a:solidFill>
                  <a:srgbClr val="002060"/>
                </a:solidFill>
              </a:rPr>
              <a:t>Là toàn bộ các điều kiện tự nhiên, nhân tạo bao quanh con người, có tác động đến sự tồn tại và phát triển của con người và thiên nhiên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14800" y="3581400"/>
            <a:ext cx="4724400" cy="1295400"/>
          </a:xfrm>
          <a:prstGeom prst="roundRect">
            <a:avLst/>
          </a:prstGeom>
          <a:solidFill>
            <a:srgbClr val="D9F8FB">
              <a:alpha val="28000"/>
            </a:srgb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Môi trường tự nhiên: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có sẵn trong tự nhiên (núi, rừng, sông, hồ</a:t>
            </a:r>
            <a:r>
              <a:rPr lang="en-US" sz="2400" dirty="0" smtClean="0">
                <a:solidFill>
                  <a:srgbClr val="002060"/>
                </a:solidFill>
              </a:rPr>
              <a:t>…)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14800" y="5547496"/>
            <a:ext cx="4724400" cy="1158104"/>
          </a:xfrm>
          <a:prstGeom prst="roundRect">
            <a:avLst/>
          </a:prstGeom>
          <a:solidFill>
            <a:srgbClr val="D9F8FB">
              <a:alpha val="28000"/>
            </a:srgb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u="sng" dirty="0" smtClean="0">
                <a:solidFill>
                  <a:srgbClr val="002060"/>
                </a:solidFill>
              </a:rPr>
              <a:t>Môi trường </a:t>
            </a:r>
            <a:r>
              <a:rPr lang="en-US" sz="2400" b="1" u="sng" dirty="0">
                <a:solidFill>
                  <a:srgbClr val="002060"/>
                </a:solidFill>
              </a:rPr>
              <a:t>nhân tạo: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do con người tạo ra (nhà máy, đường xá, khói bụi, chất thải…)</a:t>
            </a:r>
          </a:p>
        </p:txBody>
      </p:sp>
      <p:cxnSp>
        <p:nvCxnSpPr>
          <p:cNvPr id="30" name="Elbow Connector 29"/>
          <p:cNvCxnSpPr>
            <a:stCxn id="48" idx="0"/>
            <a:endCxn id="26" idx="1"/>
          </p:cNvCxnSpPr>
          <p:nvPr/>
        </p:nvCxnSpPr>
        <p:spPr>
          <a:xfrm rot="5400000" flipH="1" flipV="1">
            <a:off x="2386693" y="1700893"/>
            <a:ext cx="381000" cy="1551214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048000" y="4229100"/>
            <a:ext cx="1079500" cy="1897448"/>
            <a:chOff x="3352800" y="4229100"/>
            <a:chExt cx="774700" cy="1897448"/>
          </a:xfrm>
        </p:grpSpPr>
        <p:cxnSp>
          <p:nvCxnSpPr>
            <p:cNvPr id="45" name="Elbow Connector 44"/>
            <p:cNvCxnSpPr>
              <a:stCxn id="27" idx="1"/>
              <a:endCxn id="28" idx="1"/>
            </p:cNvCxnSpPr>
            <p:nvPr/>
          </p:nvCxnSpPr>
          <p:spPr>
            <a:xfrm rot="10800000" flipV="1">
              <a:off x="4114800" y="4229100"/>
              <a:ext cx="12700" cy="1897448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52800" y="5177824"/>
              <a:ext cx="54684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/>
          <p:cNvSpPr/>
          <p:nvPr/>
        </p:nvSpPr>
        <p:spPr>
          <a:xfrm>
            <a:off x="174172" y="2667000"/>
            <a:ext cx="3254828" cy="3276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MÔI TRƯỜNG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8160" y="365125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rgbClr val="A50021"/>
                </a:solidFill>
              </a:rPr>
              <a:t>1. </a:t>
            </a:r>
            <a:r>
              <a:rPr lang="en-US" sz="4000" b="1" u="sng" dirty="0" err="1">
                <a:solidFill>
                  <a:srgbClr val="A50021"/>
                </a:solidFill>
              </a:rPr>
              <a:t>Môi</a:t>
            </a:r>
            <a:r>
              <a:rPr lang="en-US" sz="4000" b="1" u="sng" dirty="0">
                <a:solidFill>
                  <a:srgbClr val="A50021"/>
                </a:solidFill>
              </a:rPr>
              <a:t> </a:t>
            </a:r>
            <a:r>
              <a:rPr lang="en-US" sz="4000" b="1" u="sng" dirty="0" err="1">
                <a:solidFill>
                  <a:srgbClr val="A50021"/>
                </a:solidFill>
              </a:rPr>
              <a:t>trường</a:t>
            </a:r>
            <a:r>
              <a:rPr lang="en-US" sz="4000" b="1" u="sng" dirty="0">
                <a:solidFill>
                  <a:srgbClr val="A50021"/>
                </a:solidFill>
              </a:rPr>
              <a:t> </a:t>
            </a:r>
            <a:r>
              <a:rPr lang="en-US" sz="4000" b="1" u="sng" dirty="0" err="1">
                <a:solidFill>
                  <a:srgbClr val="A50021"/>
                </a:solidFill>
              </a:rPr>
              <a:t>là</a:t>
            </a:r>
            <a:r>
              <a:rPr lang="en-US" sz="4000" b="1" u="sng" dirty="0">
                <a:solidFill>
                  <a:srgbClr val="A50021"/>
                </a:solidFill>
              </a:rPr>
              <a:t> </a:t>
            </a:r>
            <a:r>
              <a:rPr lang="en-US" sz="4000" b="1" u="sng" dirty="0" err="1">
                <a:solidFill>
                  <a:srgbClr val="A50021"/>
                </a:solidFill>
              </a:rPr>
              <a:t>gì</a:t>
            </a:r>
            <a:r>
              <a:rPr lang="en-US" sz="4000" b="1" u="sng" dirty="0">
                <a:solidFill>
                  <a:srgbClr val="A50021"/>
                </a:solidFill>
              </a:rPr>
              <a:t> 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2667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426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176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</a:rPr>
              <a:t>NỘI</a:t>
            </a:r>
            <a:r>
              <a:rPr lang="en-US" sz="4400" b="1" dirty="0" smtClean="0">
                <a:solidFill>
                  <a:srgbClr val="C00000"/>
                </a:solidFill>
              </a:rPr>
              <a:t> DUNG </a:t>
            </a:r>
            <a:r>
              <a:rPr lang="en-US" sz="4400" b="1" dirty="0" err="1" smtClean="0">
                <a:solidFill>
                  <a:srgbClr val="C00000"/>
                </a:solidFill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8160" y="11430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 dirty="0">
                <a:solidFill>
                  <a:srgbClr val="A50021"/>
                </a:solidFill>
              </a:rPr>
              <a:t>1. </a:t>
            </a:r>
            <a:r>
              <a:rPr lang="en-US" sz="4000" u="sng" dirty="0" err="1">
                <a:solidFill>
                  <a:srgbClr val="A50021"/>
                </a:solidFill>
              </a:rPr>
              <a:t>Môi</a:t>
            </a:r>
            <a:r>
              <a:rPr lang="en-US" sz="4000" u="sng" dirty="0">
                <a:solidFill>
                  <a:srgbClr val="A50021"/>
                </a:solidFill>
              </a:rPr>
              <a:t> </a:t>
            </a:r>
            <a:r>
              <a:rPr lang="en-US" sz="4000" u="sng" dirty="0" err="1">
                <a:solidFill>
                  <a:srgbClr val="A50021"/>
                </a:solidFill>
              </a:rPr>
              <a:t>trường</a:t>
            </a:r>
            <a:r>
              <a:rPr lang="en-US" sz="4000" u="sng" dirty="0">
                <a:solidFill>
                  <a:srgbClr val="A50021"/>
                </a:solidFill>
              </a:rPr>
              <a:t> </a:t>
            </a:r>
            <a:r>
              <a:rPr lang="en-US" sz="4000" u="sng" dirty="0" err="1">
                <a:solidFill>
                  <a:srgbClr val="A50021"/>
                </a:solidFill>
              </a:rPr>
              <a:t>là</a:t>
            </a:r>
            <a:r>
              <a:rPr lang="en-US" sz="4000" u="sng" dirty="0">
                <a:solidFill>
                  <a:srgbClr val="A50021"/>
                </a:solidFill>
              </a:rPr>
              <a:t> </a:t>
            </a:r>
            <a:r>
              <a:rPr lang="en-US" sz="4000" u="sng" dirty="0" err="1">
                <a:solidFill>
                  <a:srgbClr val="A50021"/>
                </a:solidFill>
              </a:rPr>
              <a:t>gì</a:t>
            </a:r>
            <a:r>
              <a:rPr lang="en-US" sz="4000" u="sng" dirty="0">
                <a:solidFill>
                  <a:srgbClr val="A50021"/>
                </a:solidFill>
              </a:rPr>
              <a:t> 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2209800"/>
            <a:ext cx="8382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toàn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điều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kiện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nhân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bao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quanh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con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động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sự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tồn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tại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phát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triển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con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Môi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sẵn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thiên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rừng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cây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đồi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núi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hồ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, …)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21876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</a:rPr>
              <a:t>NỘI</a:t>
            </a:r>
            <a:r>
              <a:rPr lang="en-US" sz="4400" b="1" dirty="0" smtClean="0">
                <a:solidFill>
                  <a:srgbClr val="C00000"/>
                </a:solidFill>
              </a:rPr>
              <a:t> DUNG </a:t>
            </a:r>
            <a:r>
              <a:rPr lang="en-US" sz="4400" b="1" dirty="0" err="1" smtClean="0">
                <a:solidFill>
                  <a:srgbClr val="C00000"/>
                </a:solidFill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1508125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2.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Tài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nguyên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thiên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nhiên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là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gì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190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01950" y="3124200"/>
            <a:ext cx="6012815" cy="1257300"/>
          </a:xfrm>
          <a:prstGeom prst="roundRect">
            <a:avLst/>
          </a:prstGeom>
          <a:solidFill>
            <a:srgbClr val="D9F8FB">
              <a:alpha val="40000"/>
            </a:srgb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805" indent="59055"/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700" dirty="0" smtClean="0">
                <a:solidFill>
                  <a:srgbClr val="002060"/>
                </a:solidFill>
              </a:rPr>
              <a:t>Là những của cải vật chất có sẵn trong tự nhiên. </a:t>
            </a:r>
            <a:endParaRPr lang="id-ID" altLang="en-US" sz="27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1752600"/>
            <a:ext cx="6400800" cy="1143000"/>
          </a:xfrm>
          <a:prstGeom prst="roundRect">
            <a:avLst/>
          </a:prstGeom>
          <a:solidFill>
            <a:srgbClr val="D9F8FB">
              <a:alpha val="40000"/>
            </a:srgb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59055"/>
            <a:r>
              <a:rPr lang="en-US" sz="2800" dirty="0" smtClean="0">
                <a:solidFill>
                  <a:srgbClr val="002060"/>
                </a:solidFill>
              </a:rPr>
              <a:t>L</a:t>
            </a:r>
            <a:r>
              <a:rPr lang="id-ID" altLang="en-US" sz="2800" dirty="0" smtClean="0">
                <a:solidFill>
                  <a:srgbClr val="002060"/>
                </a:solidFill>
              </a:rPr>
              <a:t>à</a:t>
            </a:r>
            <a:r>
              <a:rPr lang="en-US" sz="2800" dirty="0" smtClean="0">
                <a:solidFill>
                  <a:srgbClr val="002060"/>
                </a:solidFill>
              </a:rPr>
              <a:t> một bộ phận thiết yếu của môi trường, có quan hệ chặt chẽ với môi trường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1" y="4648200"/>
            <a:ext cx="6400800" cy="1905000"/>
          </a:xfrm>
          <a:prstGeom prst="roundRect">
            <a:avLst/>
          </a:prstGeom>
          <a:solidFill>
            <a:srgbClr val="D9F8FB">
              <a:alpha val="40000"/>
            </a:srgb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2060"/>
                </a:solidFill>
              </a:rPr>
              <a:t>       Con </a:t>
            </a:r>
            <a:r>
              <a:rPr lang="en-US" sz="2700" dirty="0">
                <a:solidFill>
                  <a:srgbClr val="002060"/>
                </a:solidFill>
              </a:rPr>
              <a:t>người có thể khai thác, chế biến, sử dụng phục vụ cuộc </a:t>
            </a:r>
            <a:r>
              <a:rPr lang="id-ID" altLang="en-US" sz="2700" dirty="0">
                <a:solidFill>
                  <a:srgbClr val="002060"/>
                </a:solidFill>
              </a:rPr>
              <a:t>sống (rừng cây, động vật</a:t>
            </a:r>
            <a:r>
              <a:rPr lang="id-ID" altLang="en-US" sz="2700" dirty="0" smtClean="0">
                <a:solidFill>
                  <a:srgbClr val="002060"/>
                </a:solidFill>
              </a:rPr>
              <a:t>,</a:t>
            </a:r>
            <a:r>
              <a:rPr lang="en-US" altLang="en-US" sz="2700" dirty="0" smtClean="0">
                <a:solidFill>
                  <a:srgbClr val="002060"/>
                </a:solidFill>
              </a:rPr>
              <a:t> </a:t>
            </a:r>
            <a:r>
              <a:rPr lang="id-ID" altLang="en-US" sz="2700" dirty="0" smtClean="0">
                <a:solidFill>
                  <a:srgbClr val="002060"/>
                </a:solidFill>
              </a:rPr>
              <a:t>thực </a:t>
            </a:r>
            <a:r>
              <a:rPr lang="id-ID" altLang="en-US" sz="2700" dirty="0">
                <a:solidFill>
                  <a:srgbClr val="002060"/>
                </a:solidFill>
              </a:rPr>
              <a:t>vật quý hiếm, mỏ khoáng sản, nguồn nước</a:t>
            </a:r>
            <a:r>
              <a:rPr lang="id-ID" altLang="en-US" sz="2700" dirty="0" smtClean="0">
                <a:solidFill>
                  <a:srgbClr val="002060"/>
                </a:solidFill>
              </a:rPr>
              <a:t>,</a:t>
            </a:r>
            <a:r>
              <a:rPr lang="en-US" altLang="en-US" sz="2700" dirty="0" smtClean="0">
                <a:solidFill>
                  <a:srgbClr val="002060"/>
                </a:solidFill>
              </a:rPr>
              <a:t> </a:t>
            </a:r>
            <a:r>
              <a:rPr lang="id-ID" altLang="en-US" sz="2700" dirty="0" smtClean="0">
                <a:solidFill>
                  <a:srgbClr val="002060"/>
                </a:solidFill>
              </a:rPr>
              <a:t>dầu </a:t>
            </a:r>
            <a:r>
              <a:rPr lang="id-ID" altLang="en-US" sz="2700" dirty="0">
                <a:solidFill>
                  <a:srgbClr val="002060"/>
                </a:solidFill>
              </a:rPr>
              <a:t>khí...) </a:t>
            </a:r>
            <a:endParaRPr lang="en-US" sz="2700" dirty="0"/>
          </a:p>
        </p:txBody>
      </p:sp>
      <p:sp>
        <p:nvSpPr>
          <p:cNvPr id="20" name="Oval 19"/>
          <p:cNvSpPr/>
          <p:nvPr/>
        </p:nvSpPr>
        <p:spPr>
          <a:xfrm>
            <a:off x="152400" y="2286000"/>
            <a:ext cx="3203575" cy="3321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TÀI NGUYÊN THIÊN NHIÊN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2.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Tài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nguyên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thiên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nhiên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là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gì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33921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781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781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bldLvl="0" animBg="1"/>
      <p:bldP spid="19" grpId="0" animBg="1"/>
      <p:bldP spid="7" grpId="0" bldLvl="0" animBg="1"/>
      <p:bldP spid="20" grpId="0" bldLvl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8&quot; unique_id=&quot;10380&quot;&gt;&lt;/object&gt;&lt;object type=&quot;2&quot; unique_id=&quot;10381&quot;&gt;&lt;object type=&quot;3&quot; unique_id=&quot;10389&quot;&gt;&lt;property id=&quot;20148&quot; value=&quot;5&quot;/&gt;&lt;property id=&quot;20300&quot; value=&quot;Slide 4&quot;/&gt;&lt;property id=&quot;20307&quot; value=&quot;291&quot;/&gt;&lt;/object&gt;&lt;object type=&quot;3&quot; unique_id=&quot;10540&quot;&gt;&lt;property id=&quot;20148&quot; value=&quot;5&quot;/&gt;&lt;property id=&quot;20300&quot; value=&quot;Slide 1&quot;/&gt;&lt;property id=&quot;20307&quot; value=&quot;256&quot;/&gt;&lt;/object&gt;&lt;object type=&quot;3&quot; unique_id=&quot;10541&quot;&gt;&lt;property id=&quot;20148&quot; value=&quot;5&quot;/&gt;&lt;property id=&quot;20300&quot; value=&quot;Slide 2 - &amp;quot;I. THÔNG TIN, SỰ KIỆN&amp;quot;&quot;/&gt;&lt;property id=&quot;20307&quot; value=&quot;259&quot;/&gt;&lt;/object&gt;&lt;object type=&quot;3&quot; unique_id=&quot;10542&quot;&gt;&lt;property id=&quot;20148&quot; value=&quot;5&quot;/&gt;&lt;property id=&quot;20300&quot; value=&quot;Slide 3 - &amp;quot;I. THÔNG TIN, SỰ KIỆN&amp;quot;&quot;/&gt;&lt;property id=&quot;20307&quot; value=&quot;288&quot;/&gt;&lt;/object&gt;&lt;object type=&quot;3&quot; unique_id=&quot;10543&quot;&gt;&lt;property id=&quot;20148&quot; value=&quot;5&quot;/&gt;&lt;property id=&quot;20300&quot; value=&quot;Slide 5&quot;/&gt;&lt;property id=&quot;20307&quot; value=&quot;293&quot;/&gt;&lt;/object&gt;&lt;object type=&quot;3&quot; unique_id=&quot;10544&quot;&gt;&lt;property id=&quot;20148&quot; value=&quot;5&quot;/&gt;&lt;property id=&quot;20300&quot; value=&quot;Slide 6&quot;/&gt;&lt;property id=&quot;20307&quot; value=&quot;263&quot;/&gt;&lt;/object&gt;&lt;object type=&quot;3&quot; unique_id=&quot;10545&quot;&gt;&lt;property id=&quot;20148&quot; value=&quot;5&quot;/&gt;&lt;property id=&quot;20300&quot; value=&quot;Slide 7&quot;/&gt;&lt;property id=&quot;20307&quot; value=&quot;311&quot;/&gt;&lt;/object&gt;&lt;object type=&quot;3&quot; unique_id=&quot;10546&quot;&gt;&lt;property id=&quot;20148&quot; value=&quot;5&quot;/&gt;&lt;property id=&quot;20300&quot; value=&quot;Slide 8&quot;/&gt;&lt;property id=&quot;20307&quot; value=&quot;316&quot;/&gt;&lt;/object&gt;&lt;object type=&quot;3&quot; unique_id=&quot;10547&quot;&gt;&lt;property id=&quot;20148&quot; value=&quot;5&quot;/&gt;&lt;property id=&quot;20300&quot; value=&quot;Slide 9&quot;/&gt;&lt;property id=&quot;20307&quot; value=&quot;313&quot;/&gt;&lt;/object&gt;&lt;object type=&quot;3&quot; unique_id=&quot;10548&quot;&gt;&lt;property id=&quot;20148&quot; value=&quot;5&quot;/&gt;&lt;property id=&quot;20300&quot; value=&quot;Slide 10&quot;/&gt;&lt;property id=&quot;20307&quot; value=&quot;320&quot;/&gt;&lt;/object&gt;&lt;object type=&quot;3&quot; unique_id=&quot;10549&quot;&gt;&lt;property id=&quot;20148&quot; value=&quot;5&quot;/&gt;&lt;property id=&quot;20300&quot; value=&quot;Slide 11 - &amp;quot;II. NỘI DUNG BÀI HỌC:&amp;quot;&quot;/&gt;&lt;property id=&quot;20307&quot; value=&quot;321&quot;/&gt;&lt;/object&gt;&lt;object type=&quot;3&quot; unique_id=&quot;10550&quot;&gt;&lt;property id=&quot;20148&quot; value=&quot;5&quot;/&gt;&lt;property id=&quot;20300&quot; value=&quot;Slide 12 - &amp;quot;III. LUYỆN TẬP:&amp;quot;&quot;/&gt;&lt;property id=&quot;20307&quot; value=&quot;322&quot;/&gt;&lt;/object&gt;&lt;object type=&quot;3&quot; unique_id=&quot;10551&quot;&gt;&lt;property id=&quot;20148&quot; value=&quot;5&quot;/&gt;&lt;property id=&quot;20300&quot; value=&quot;Slide 13 - &amp;quot;Bài tập a (SGK/46)&amp;quot;&quot;/&gt;&lt;property id=&quot;20307&quot; value=&quot;286&quot;/&gt;&lt;/object&gt;&lt;object type=&quot;3&quot; unique_id=&quot;10552&quot;&gt;&lt;property id=&quot;20148&quot; value=&quot;5&quot;/&gt;&lt;property id=&quot;20300&quot; value=&quot;Slide 14 - &amp;quot;HƯỚNG DẪN&amp;quot;&quot;/&gt;&lt;property id=&quot;20307&quot; value=&quot;285&quot;/&gt;&lt;/object&gt;&lt;/object&gt;&lt;/object&gt;&lt;/database&gt;"/>
  <p:tag name="ISPRING_LMS_API_VERSION" val="SCORM 2004 (2nd edition)"/>
  <p:tag name="ISPRING_ULTRA_SCORM_COURSE_ID" val="341EAA33-BA6E-4814-BC68-38EBCE326EC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\uFFFD{E9E76C1C-8B05-4018-863A-3535905BC93C}&quot;,&quot;D:\\nguyenvanth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14 Bao ve moi truong va tai nguyen thien nhien"/>
  <p:tag name="MMPROD_NEXTUNIQUEID" val="10010"/>
  <p:tag name="ISPRING_FIRST_PUBLISH" val="1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6">
  <a:themeElements>
    <a:clrScheme name="Custom 11">
      <a:dk1>
        <a:sysClr val="windowText" lastClr="000000"/>
      </a:dk1>
      <a:lt1>
        <a:sysClr val="window" lastClr="FFFFFF"/>
      </a:lt1>
      <a:dk2>
        <a:srgbClr val="E8EAEC"/>
      </a:dk2>
      <a:lt2>
        <a:srgbClr val="E7ECED"/>
      </a:lt2>
      <a:accent1>
        <a:srgbClr val="C5F1FF"/>
      </a:accent1>
      <a:accent2>
        <a:srgbClr val="CEB9DD"/>
      </a:accent2>
      <a:accent3>
        <a:srgbClr val="DEAE00"/>
      </a:accent3>
      <a:accent4>
        <a:srgbClr val="B77BB4"/>
      </a:accent4>
      <a:accent5>
        <a:srgbClr val="4680D6"/>
      </a:accent5>
      <a:accent6>
        <a:srgbClr val="A98D63"/>
      </a:accent6>
      <a:hlink>
        <a:srgbClr val="A7E8FF"/>
      </a:hlink>
      <a:folHlink>
        <a:srgbClr val="598C8C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51</TotalTime>
  <Words>734</Words>
  <Application>Microsoft Office PowerPoint</Application>
  <PresentationFormat>On-screen Show (4:3)</PresentationFormat>
  <Paragraphs>61</Paragraphs>
  <Slides>14</Slides>
  <Notes>14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Theme6</vt:lpstr>
      <vt:lpstr>PowerPoint Presentation</vt:lpstr>
      <vt:lpstr>I. THÔNG TIN, SỰ KIỆN</vt:lpstr>
      <vt:lpstr>I. THÔNG TIN, SỰ KIỆN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NỘI DUNG BÀI HỌC:</vt:lpstr>
      <vt:lpstr>III. LUYỆN TẬP:</vt:lpstr>
      <vt:lpstr>Bài tập a (SGK/46)</vt:lpstr>
      <vt:lpstr>HƯỚNG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14 Bao ve moi truong va tai nguyen thien nhien</dc:title>
  <dc:creator>Administrator</dc:creator>
  <cp:lastModifiedBy>Microsoft</cp:lastModifiedBy>
  <cp:revision>72</cp:revision>
  <dcterms:created xsi:type="dcterms:W3CDTF">2006-08-16T00:00:00Z</dcterms:created>
  <dcterms:modified xsi:type="dcterms:W3CDTF">2020-03-24T08:23:46Z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