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2" r:id="rId2"/>
    <p:sldId id="288" r:id="rId3"/>
    <p:sldId id="309" r:id="rId4"/>
    <p:sldId id="289" r:id="rId5"/>
    <p:sldId id="290" r:id="rId6"/>
    <p:sldId id="291" r:id="rId7"/>
    <p:sldId id="310" r:id="rId8"/>
    <p:sldId id="293" r:id="rId9"/>
    <p:sldId id="303" r:id="rId10"/>
    <p:sldId id="305" r:id="rId11"/>
    <p:sldId id="30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DDB3B-7CDB-4112-8273-4C6F14E17A76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CE20-34E8-4E3A-BA2A-CA9BA0C2D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8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CE20-34E8-4E3A-BA2A-CA9BA0C2D0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0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CE20-34E8-4E3A-BA2A-CA9BA0C2D0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1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CE20-34E8-4E3A-BA2A-CA9BA0C2D0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2A2A8-DECF-4BFB-B7DC-22E4A7D73ADB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2A2A8-DECF-4BFB-B7DC-22E4A7D73ADB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A7050-8263-4F8C-8171-F7FD0267D6BA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D3F04-A067-451D-9EEC-41D544FD2294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A7050-8263-4F8C-8171-F7FD0267D6BA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CE20-34E8-4E3A-BA2A-CA9BA0C2D0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BBECA-31EC-4141-9626-F0E4782EB0BA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CE20-34E8-4E3A-BA2A-CA9BA0C2D0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8E5A9-187D-4C98-8391-B32B5A72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07937D-0C45-4527-8B3F-FEA3D4E2B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av"/><Relationship Id="rId7" Type="http://schemas.openxmlformats.org/officeDocument/2006/relationships/oleObject" Target="../embeddings/oleObject1.bin"/><Relationship Id="rId2" Type="http://schemas.microsoft.com/office/2007/relationships/media" Target="../media/media7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266700" y="0"/>
            <a:ext cx="8877300" cy="6858000"/>
            <a:chOff x="43" y="199"/>
            <a:chExt cx="5592" cy="3906"/>
          </a:xfrm>
        </p:grpSpPr>
        <p:sp>
          <p:nvSpPr>
            <p:cNvPr id="3076" name="Line 3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4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8"/>
                <a:gd name="T29" fmla="*/ 202 w 202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5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2"/>
                <a:gd name="T23" fmla="*/ 150 w 1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7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4"/>
                <a:gd name="T46" fmla="*/ 0 h 168"/>
                <a:gd name="T47" fmla="*/ 524 w 524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8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9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2"/>
                <a:gd name="T29" fmla="*/ 25 w 25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0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1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2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5"/>
                <a:gd name="T29" fmla="*/ 30 w 3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3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4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96"/>
                <a:gd name="T23" fmla="*/ 163 w 16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5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64"/>
                <a:gd name="T23" fmla="*/ 137 w 13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7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8"/>
                <a:gd name="T79" fmla="*/ 0 h 190"/>
                <a:gd name="T80" fmla="*/ 1018 w 1018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8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5"/>
                <a:gd name="T29" fmla="*/ 22 w 2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9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0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1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2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3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6"/>
                <a:gd name="T157" fmla="*/ 0 h 344"/>
                <a:gd name="T158" fmla="*/ 726 w 726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4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312"/>
                <a:gd name="T104" fmla="*/ 219 w 219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5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2"/>
                <a:gd name="T172" fmla="*/ 0 h 333"/>
                <a:gd name="T173" fmla="*/ 1292 w 1292"/>
                <a:gd name="T174" fmla="*/ 333 h 3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6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0"/>
                <a:gd name="T76" fmla="*/ 0 h 633"/>
                <a:gd name="T77" fmla="*/ 370 w 370"/>
                <a:gd name="T78" fmla="*/ 633 h 6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7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8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5"/>
                <a:gd name="T89" fmla="*/ 78 w 78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9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5"/>
                <a:gd name="T88" fmla="*/ 0 h 54"/>
                <a:gd name="T89" fmla="*/ 65 w 65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0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1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"/>
                <a:gd name="T85" fmla="*/ 0 h 50"/>
                <a:gd name="T86" fmla="*/ 82 w 8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2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5"/>
                <a:gd name="T92" fmla="*/ 69 w 69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3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58"/>
                <a:gd name="T104" fmla="*/ 69 w 69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4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64"/>
                <a:gd name="T92" fmla="*/ 73 w 73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5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25"/>
                <a:gd name="T44" fmla="*/ 91 w 9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6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25"/>
                <a:gd name="T41" fmla="*/ 91 w 9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7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28"/>
                <a:gd name="T59" fmla="*/ 91 w 91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8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28"/>
                <a:gd name="T56" fmla="*/ 91 w 91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9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64"/>
                <a:gd name="T92" fmla="*/ 74 w 74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0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0"/>
                <a:gd name="T95" fmla="*/ 73 w 73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1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8"/>
                <a:gd name="T64" fmla="*/ 0 h 61"/>
                <a:gd name="T65" fmla="*/ 198 w 198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2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51"/>
                <a:gd name="T119" fmla="*/ 666 w 666"/>
                <a:gd name="T120" fmla="*/ 251 h 2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3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8"/>
                <a:gd name="T109" fmla="*/ 0 h 165"/>
                <a:gd name="T110" fmla="*/ 288 w 288"/>
                <a:gd name="T111" fmla="*/ 165 h 1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4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154"/>
                <a:gd name="T71" fmla="*/ 210 w 210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5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9"/>
                <a:gd name="T172" fmla="*/ 0 h 225"/>
                <a:gd name="T173" fmla="*/ 1469 w 1469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6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4"/>
                <a:gd name="T100" fmla="*/ 0 h 197"/>
                <a:gd name="T101" fmla="*/ 894 w 894"/>
                <a:gd name="T102" fmla="*/ 197 h 1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7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7"/>
                <a:gd name="T76" fmla="*/ 0 h 451"/>
                <a:gd name="T77" fmla="*/ 657 w 657"/>
                <a:gd name="T78" fmla="*/ 451 h 4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8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61"/>
                <a:gd name="T89" fmla="*/ 73 w 73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9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61"/>
                <a:gd name="T86" fmla="*/ 73 w 73"/>
                <a:gd name="T87" fmla="*/ 61 h 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50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3"/>
                <a:gd name="T89" fmla="*/ 69 w 69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51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2"/>
                <a:gd name="T88" fmla="*/ 0 h 65"/>
                <a:gd name="T89" fmla="*/ 82 w 82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52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2"/>
                <a:gd name="T92" fmla="*/ 69 w 69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53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"/>
                <a:gd name="T91" fmla="*/ 0 h 54"/>
                <a:gd name="T92" fmla="*/ 90 w 90"/>
                <a:gd name="T93" fmla="*/ 54 h 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4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58"/>
                <a:gd name="T101" fmla="*/ 65 w 65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5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7"/>
                <a:gd name="T98" fmla="*/ 68 w 68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6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5"/>
                <a:gd name="T41" fmla="*/ 30 w 30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7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75"/>
                <a:gd name="T38" fmla="*/ 30 w 30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8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75"/>
                <a:gd name="T62" fmla="*/ 39 w 3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9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75"/>
                <a:gd name="T59" fmla="*/ 39 w 3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0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"/>
                <a:gd name="T91" fmla="*/ 0 h 61"/>
                <a:gd name="T92" fmla="*/ 82 w 82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1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8"/>
                <a:gd name="T95" fmla="*/ 73 w 73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2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4"/>
                <a:gd name="T76" fmla="*/ 0 h 247"/>
                <a:gd name="T77" fmla="*/ 794 w 794"/>
                <a:gd name="T78" fmla="*/ 247 h 2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63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4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5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8"/>
                <a:gd name="T89" fmla="*/ 69 w 69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6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5"/>
                <a:gd name="T95" fmla="*/ 73 w 73"/>
                <a:gd name="T96" fmla="*/ 65 h 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7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68"/>
                <a:gd name="T86" fmla="*/ 60 w 60"/>
                <a:gd name="T87" fmla="*/ 68 h 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8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3"/>
                <a:gd name="T89" fmla="*/ 86 w 86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69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7"/>
                <a:gd name="T104" fmla="*/ 68 w 68"/>
                <a:gd name="T105" fmla="*/ 57 h 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0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4"/>
                <a:gd name="T92" fmla="*/ 78 w 78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1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75"/>
                <a:gd name="T44" fmla="*/ 39 w 39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2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5"/>
                <a:gd name="T41" fmla="*/ 39 w 39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73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75"/>
                <a:gd name="T62" fmla="*/ 43 w 43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74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75"/>
                <a:gd name="T59" fmla="*/ 43 w 43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5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1"/>
                <a:gd name="T92" fmla="*/ 78 w 78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6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7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161"/>
                <a:gd name="T68" fmla="*/ 90 w 90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78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1"/>
                <a:gd name="T115" fmla="*/ 0 h 512"/>
                <a:gd name="T116" fmla="*/ 391 w 391"/>
                <a:gd name="T117" fmla="*/ 512 h 5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79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7"/>
                <a:gd name="T103" fmla="*/ 0 h 236"/>
                <a:gd name="T104" fmla="*/ 207 w 207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80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81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8"/>
                <a:gd name="T65" fmla="*/ 197 w 197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82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11"/>
                <a:gd name="T125" fmla="*/ 683 w 683"/>
                <a:gd name="T126" fmla="*/ 211 h 2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83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84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9"/>
                <a:gd name="T70" fmla="*/ 0 h 147"/>
                <a:gd name="T71" fmla="*/ 219 w 219"/>
                <a:gd name="T72" fmla="*/ 147 h 1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85"/>
            <p:cNvSpPr>
              <a:spLocks/>
            </p:cNvSpPr>
            <p:nvPr/>
          </p:nvSpPr>
          <p:spPr bwMode="auto">
            <a:xfrm>
              <a:off x="430" y="3847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1"/>
                <a:gd name="T65" fmla="*/ 197 w 197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86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47"/>
                <a:gd name="T119" fmla="*/ 666 w 666"/>
                <a:gd name="T120" fmla="*/ 247 h 2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87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88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89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108"/>
                <a:gd name="T65" fmla="*/ 167 w 167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90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0"/>
                <a:gd name="T124" fmla="*/ 0 h 150"/>
                <a:gd name="T125" fmla="*/ 700 w 700"/>
                <a:gd name="T126" fmla="*/ 150 h 1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91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5"/>
                <a:gd name="T109" fmla="*/ 0 h 150"/>
                <a:gd name="T110" fmla="*/ 275 w 275"/>
                <a:gd name="T111" fmla="*/ 150 h 1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92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83"/>
                <a:gd name="T68" fmla="*/ 274 w 274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93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9"/>
                <a:gd name="T49" fmla="*/ 0 h 93"/>
                <a:gd name="T50" fmla="*/ 159 w 159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94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61"/>
                <a:gd name="T59" fmla="*/ 129 w 129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95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82"/>
                <a:gd name="T20" fmla="*/ 43 w 4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6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2"/>
                <a:gd name="T17" fmla="*/ 43 w 4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97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132"/>
                <a:gd name="T50" fmla="*/ 48 w 48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98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29"/>
                <a:gd name="T44" fmla="*/ 103 w 103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99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54"/>
                <a:gd name="T50" fmla="*/ 202 w 202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00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101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50"/>
                <a:gd name="T44" fmla="*/ 51 w 51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102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6"/>
                <a:gd name="T49" fmla="*/ 0 h 86"/>
                <a:gd name="T50" fmla="*/ 176 w 176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103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89"/>
                <a:gd name="T38" fmla="*/ 99 w 9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104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3"/>
                <a:gd name="T50" fmla="*/ 154 w 154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105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36"/>
                <a:gd name="T41" fmla="*/ 73 w 73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06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79"/>
                <a:gd name="T35" fmla="*/ 112 w 112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07"/>
            <p:cNvSpPr>
              <a:spLocks/>
            </p:cNvSpPr>
            <p:nvPr/>
          </p:nvSpPr>
          <p:spPr bwMode="auto">
            <a:xfrm>
              <a:off x="859" y="3675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1"/>
                <a:gd name="T44" fmla="*/ 56 w 56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08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5"/>
                <a:gd name="T38" fmla="*/ 103 w 10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09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43"/>
                <a:gd name="T32" fmla="*/ 90 w 9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10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11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12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13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68"/>
                <a:gd name="T38" fmla="*/ 77 w 7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14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8"/>
                <a:gd name="T29" fmla="*/ 73 w 7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15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39"/>
                <a:gd name="T32" fmla="*/ 91 w 91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16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17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46"/>
                <a:gd name="T32" fmla="*/ 30 w 3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18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19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39"/>
                <a:gd name="T38" fmla="*/ 86 w 86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20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72"/>
                <a:gd name="T44" fmla="*/ 168 w 168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21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39"/>
                <a:gd name="T38" fmla="*/ 107 w 107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22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0"/>
                <a:gd name="T35" fmla="*/ 103 w 10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23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24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3"/>
                <a:gd name="T35" fmla="*/ 60 w 60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25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36"/>
                <a:gd name="T47" fmla="*/ 60 w 6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26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1"/>
                <a:gd name="T20" fmla="*/ 17 w 1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27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1"/>
                <a:gd name="T17" fmla="*/ 17 w 17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28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29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30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31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5"/>
                <a:gd name="T35" fmla="*/ 43 w 43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32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33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5"/>
                <a:gd name="T35" fmla="*/ 39 w 39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34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35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36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37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86"/>
                <a:gd name="T35" fmla="*/ 42 w 42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38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39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32"/>
                <a:gd name="T35" fmla="*/ 104 w 10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40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93"/>
                <a:gd name="T38" fmla="*/ 47 w 4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41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3"/>
                <a:gd name="T23" fmla="*/ 56 w 5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42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71"/>
                <a:gd name="T35" fmla="*/ 68 w 68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43"/>
            <p:cNvSpPr>
              <a:spLocks/>
            </p:cNvSpPr>
            <p:nvPr/>
          </p:nvSpPr>
          <p:spPr bwMode="auto">
            <a:xfrm>
              <a:off x="936" y="3819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43"/>
                <a:gd name="T35" fmla="*/ 61 w 61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44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9"/>
                <a:gd name="T38" fmla="*/ 43 w 43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45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89"/>
                <a:gd name="T35" fmla="*/ 51 w 51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46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93"/>
                <a:gd name="T38" fmla="*/ 107 w 10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47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48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49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86"/>
                <a:gd name="T35" fmla="*/ 38 w 3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50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90"/>
                <a:gd name="T38" fmla="*/ 108 w 108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51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52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76"/>
                <a:gd name="T17" fmla="*/ 86 w 8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53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5"/>
                <a:gd name="T38" fmla="*/ 43 w 4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54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1"/>
                <a:gd name="T38" fmla="*/ 64 w 6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155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156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133"/>
                <a:gd name="T44" fmla="*/ 94 w 94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157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68"/>
                <a:gd name="T35" fmla="*/ 73 w 73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Freeform 158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75"/>
                <a:gd name="T38" fmla="*/ 99 w 99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159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71"/>
                <a:gd name="T35" fmla="*/ 64 w 64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160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6"/>
                <a:gd name="T38" fmla="*/ 43 w 43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161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79"/>
                <a:gd name="T38" fmla="*/ 39 w 39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162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39"/>
                <a:gd name="T38" fmla="*/ 90 w 90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163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164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"/>
                <a:gd name="T23" fmla="*/ 31 w 3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65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61"/>
                <a:gd name="T23" fmla="*/ 35 w 3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166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86"/>
                <a:gd name="T35" fmla="*/ 47 w 47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167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5"/>
                <a:gd name="T23" fmla="*/ 26 w 26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168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64"/>
                <a:gd name="T29" fmla="*/ 60 w 6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169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50"/>
                <a:gd name="T50" fmla="*/ 73 w 73"/>
                <a:gd name="T51" fmla="*/ 150 h 1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Freeform 170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171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172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173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174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1"/>
                <a:gd name="T23" fmla="*/ 30 w 3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175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2"/>
                <a:gd name="T35" fmla="*/ 39 w 39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176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75"/>
                <a:gd name="T38" fmla="*/ 47 w 4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177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178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22"/>
                <a:gd name="T23" fmla="*/ 69 w 6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Freeform 179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75"/>
                <a:gd name="T35" fmla="*/ 61 w 61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180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93"/>
                <a:gd name="T53" fmla="*/ 142 w 142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181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22"/>
                <a:gd name="T20" fmla="*/ 86 w 8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182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2"/>
                <a:gd name="T17" fmla="*/ 86 w 8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183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150"/>
                <a:gd name="T59" fmla="*/ 151 w 15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184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83"/>
                <a:gd name="T20" fmla="*/ 47 w 47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Freeform 185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83"/>
                <a:gd name="T17" fmla="*/ 47 w 4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186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5"/>
                <a:gd name="T43" fmla="*/ 0 h 42"/>
                <a:gd name="T44" fmla="*/ 185 w 18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187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86"/>
                <a:gd name="T44" fmla="*/ 164 w 164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Freeform 188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69"/>
                <a:gd name="T38" fmla="*/ 52 w 52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189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2"/>
                <a:gd name="T32" fmla="*/ 47 w 47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190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83"/>
                <a:gd name="T35" fmla="*/ 56 w 5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Freeform 191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"/>
                <a:gd name="T43" fmla="*/ 0 h 54"/>
                <a:gd name="T44" fmla="*/ 155 w 155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192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3"/>
                <a:gd name="T44" fmla="*/ 181 w 18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193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143"/>
                <a:gd name="T53" fmla="*/ 116 w 116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Freeform 194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195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196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1"/>
                <a:gd name="T73" fmla="*/ 0 h 229"/>
                <a:gd name="T74" fmla="*/ 271 w 271"/>
                <a:gd name="T75" fmla="*/ 229 h 2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Freeform 197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32"/>
                <a:gd name="T32" fmla="*/ 155 w 155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198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32"/>
                <a:gd name="T29" fmla="*/ 155 w 155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199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Freeform 200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0"/>
                <a:gd name="T44" fmla="*/ 56 w 56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201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79"/>
                <a:gd name="T35" fmla="*/ 111 w 111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202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50"/>
                <a:gd name="T35" fmla="*/ 30 w 30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latin typeface="VNI-Juni" pitchFamily="2" charset="0"/>
              </a:rPr>
              <a:t> </a:t>
            </a:r>
            <a:r>
              <a:rPr 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ñôùi khí haäu treân traùi ñaát</a:t>
            </a:r>
            <a:r>
              <a:rPr lang="en-US" sz="3600" b="1" smtClean="0">
                <a:solidFill>
                  <a:srgbClr val="660066"/>
                </a:solidFill>
                <a:latin typeface="Calibri" pitchFamily="34" charset="0"/>
              </a:rPr>
              <a:t>      </a:t>
            </a:r>
            <a:r>
              <a:rPr lang="en-US" sz="2400" b="1" smtClean="0">
                <a:solidFill>
                  <a:srgbClr val="660066"/>
                </a:solidFill>
                <a:latin typeface="Calibri" pitchFamily="34" charset="0"/>
              </a:rPr>
              <a:t>         </a:t>
            </a:r>
            <a:endParaRPr lang="en-US" sz="2400" b="1">
              <a:solidFill>
                <a:srgbClr val="660066"/>
              </a:solidFill>
              <a:latin typeface="Calibri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2438400"/>
            <a:ext cx="609600" cy="609600"/>
          </a:xfrm>
          <a:prstGeom prst="rect">
            <a:avLst/>
          </a:prstGeom>
        </p:spPr>
      </p:pic>
      <p:sp>
        <p:nvSpPr>
          <p:cNvPr id="209" name="Rectangle 3"/>
          <p:cNvSpPr txBox="1">
            <a:spLocks noChangeArrowheads="1"/>
          </p:cNvSpPr>
          <p:nvPr/>
        </p:nvSpPr>
        <p:spPr>
          <a:xfrm>
            <a:off x="266700" y="1600201"/>
            <a:ext cx="8046244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3600" b="1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Đất:</a:t>
            </a:r>
            <a:endParaRPr lang="en-US" sz="3600" b="1" smtClean="0">
              <a:solidFill>
                <a:srgbClr val="FF0000"/>
              </a:solidFill>
              <a:latin typeface="VNI-Times" pitchFamily="2" charset="0"/>
            </a:endParaRPr>
          </a:p>
          <a:p>
            <a:pPr marL="609600" indent="-152400" algn="just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3600" smtClean="0">
                <a:solidFill>
                  <a:srgbClr val="FF0000"/>
                </a:solidFill>
                <a:latin typeface="VNI-Times" pitchFamily="2" charset="0"/>
              </a:rPr>
              <a:t>2/  </a:t>
            </a:r>
            <a:r>
              <a:rPr lang="en-US" sz="3600" b="1" smtClean="0">
                <a:solidFill>
                  <a:srgbClr val="FF0000"/>
                </a:solidFill>
                <a:latin typeface="VNI-Times" pitchFamily="2" charset="0"/>
              </a:rPr>
              <a:t>Sự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chia bề mặt Trái Đất ra các đới khí hậu theo vĩ độ:</a:t>
            </a:r>
            <a:endParaRPr lang="en-US" sz="36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" grpId="0"/>
      <p:bldP spid="2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cdoi"/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228600" y="926068"/>
            <a:ext cx="5410200" cy="541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" y="6336268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đơí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669280" y="941308"/>
            <a:ext cx="3276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0200" y="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2243078"/>
            <a:ext cx="8077200" cy="286232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sinh học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và trả lời các câu hỏi trong SGK/69.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Xem lại toàn bộ các kiến thức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từ học kì II tiết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ôn tập.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248400" cy="76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 DÒ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845" grpId="0" animBg="1"/>
      <p:bldP spid="358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173" name="AutoShape 9"/>
          <p:cNvSpPr>
            <a:spLocks noChangeArrowheads="1"/>
          </p:cNvSpPr>
          <p:nvPr/>
        </p:nvSpPr>
        <p:spPr bwMode="auto">
          <a:xfrm>
            <a:off x="4114800" y="1143000"/>
            <a:ext cx="5029200" cy="1981200"/>
          </a:xfrm>
          <a:prstGeom prst="cloudCallout">
            <a:avLst>
              <a:gd name="adj1" fmla="val -36963"/>
              <a:gd name="adj2" fmla="val 686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>
                <a:solidFill>
                  <a:srgbClr val="000066"/>
                </a:solidFill>
              </a:rPr>
              <a:t>Caùc ñöôøng chí tuyeán baéc vaø nam,voøng cöïc baéc vaø nam naèm ôû vó ñoä naøo ?</a:t>
            </a:r>
          </a:p>
        </p:txBody>
      </p:sp>
      <p:sp>
        <p:nvSpPr>
          <p:cNvPr id="7174" name="AutoShape 10"/>
          <p:cNvSpPr>
            <a:spLocks noChangeArrowheads="1"/>
          </p:cNvSpPr>
          <p:nvPr/>
        </p:nvSpPr>
        <p:spPr bwMode="auto">
          <a:xfrm>
            <a:off x="3733800" y="1143000"/>
            <a:ext cx="5410200" cy="1905000"/>
          </a:xfrm>
          <a:prstGeom prst="cloudCallout">
            <a:avLst>
              <a:gd name="adj1" fmla="val -25000"/>
              <a:gd name="adj2" fmla="val -123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>
                <a:solidFill>
                  <a:srgbClr val="000066"/>
                </a:solidFill>
              </a:rPr>
              <a:t>Caùc tia saùng maët trôøi chieáu vuoâng goùc vôùi maët ñaát ôû caùc ñöôøng chí tuyeán vaøo ngaøy naøo ?</a:t>
            </a:r>
          </a:p>
        </p:txBody>
      </p:sp>
      <p:pic>
        <p:nvPicPr>
          <p:cNvPr id="7175" name="Picture 11" descr="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39624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1054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324600" y="2209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867400" y="3352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600200" y="2209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143000" y="3352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5486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 algn="just">
              <a:spcBef>
                <a:spcPct val="5000"/>
              </a:spcBef>
            </a:pP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27’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0" y="609601"/>
            <a:ext cx="831294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Đất:</a:t>
            </a:r>
            <a:endParaRPr lang="en-US" sz="2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173" name="AutoShape 9"/>
          <p:cNvSpPr>
            <a:spLocks noChangeArrowheads="1"/>
          </p:cNvSpPr>
          <p:nvPr/>
        </p:nvSpPr>
        <p:spPr bwMode="auto">
          <a:xfrm>
            <a:off x="4114800" y="1143000"/>
            <a:ext cx="5029200" cy="1981200"/>
          </a:xfrm>
          <a:prstGeom prst="cloudCallout">
            <a:avLst>
              <a:gd name="adj1" fmla="val -36963"/>
              <a:gd name="adj2" fmla="val 686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>
                <a:solidFill>
                  <a:srgbClr val="000066"/>
                </a:solidFill>
              </a:rPr>
              <a:t>Caùc ñöôøng chí tuyeán baéc vaø nam,voøng cöïc baéc vaø nam naèm ôû vó ñoä naøo ?</a:t>
            </a:r>
          </a:p>
        </p:txBody>
      </p:sp>
      <p:sp>
        <p:nvSpPr>
          <p:cNvPr id="7174" name="AutoShape 10"/>
          <p:cNvSpPr>
            <a:spLocks noChangeArrowheads="1"/>
          </p:cNvSpPr>
          <p:nvPr/>
        </p:nvSpPr>
        <p:spPr bwMode="auto">
          <a:xfrm>
            <a:off x="3733800" y="1143000"/>
            <a:ext cx="5410200" cy="1905000"/>
          </a:xfrm>
          <a:prstGeom prst="cloudCallout">
            <a:avLst>
              <a:gd name="adj1" fmla="val -25000"/>
              <a:gd name="adj2" fmla="val -123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>
                <a:solidFill>
                  <a:srgbClr val="000066"/>
                </a:solidFill>
              </a:rPr>
              <a:t>Caùc tia saùng maët trôøi chieáu vuoâng goùc vôùi maët ñaát ôû caùc ñöôøng chí tuyeán vaøo ngaøy naøo ?</a:t>
            </a:r>
          </a:p>
        </p:txBody>
      </p:sp>
      <p:pic>
        <p:nvPicPr>
          <p:cNvPr id="7175" name="Picture 11" descr="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39624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1054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324600" y="2209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867400" y="3352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600200" y="2209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143000" y="3352800"/>
            <a:ext cx="22860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5486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 algn="just">
              <a:spcBef>
                <a:spcPct val="5000"/>
              </a:spcBef>
            </a:pP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33’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0" y="609601"/>
            <a:ext cx="831294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Đất:</a:t>
            </a:r>
            <a:endParaRPr lang="en-US" sz="2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0200" y="213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304800" y="1295400"/>
            <a:ext cx="8839200" cy="18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 algn="just" eaLnBrk="1" hangingPunct="1">
              <a:spcBef>
                <a:spcPct val="5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0838" indent="-350838" algn="just" eaLnBrk="1" hangingPunct="1">
              <a:spcBef>
                <a:spcPct val="5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27’B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27’N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0838" indent="-350838" algn="just" eaLnBrk="1" hangingPunct="1">
              <a:spcBef>
                <a:spcPct val="5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33’B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66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33’N.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1143000"/>
            <a:ext cx="609600" cy="6096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09601"/>
            <a:ext cx="831294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Đất:</a:t>
            </a:r>
            <a:endParaRPr lang="en-US" sz="2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anh da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1600200"/>
            <a:ext cx="4191000" cy="4343400"/>
          </a:xfr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62400" y="2590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23</a:t>
            </a:r>
            <a:r>
              <a:rPr lang="en-US" sz="2000" b="1" baseline="30000" dirty="0">
                <a:latin typeface="Times New Roman" pitchFamily="18" charset="0"/>
              </a:rPr>
              <a:t>°</a:t>
            </a:r>
            <a:r>
              <a:rPr lang="en-US" sz="2000" b="1" dirty="0">
                <a:latin typeface="Times New Roman" pitchFamily="18" charset="0"/>
              </a:rPr>
              <a:t>27’B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91000" y="3565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0</a:t>
            </a:r>
            <a:r>
              <a:rPr lang="en-US" sz="2000" b="1" baseline="30000">
                <a:latin typeface="Times New Roman" pitchFamily="18" charset="0"/>
              </a:rPr>
              <a:t>°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962400" y="4419600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23</a:t>
            </a:r>
            <a:r>
              <a:rPr lang="en-US" sz="2000" b="1" baseline="30000" dirty="0">
                <a:latin typeface="Times New Roman" pitchFamily="18" charset="0"/>
              </a:rPr>
              <a:t>°</a:t>
            </a:r>
            <a:r>
              <a:rPr lang="en-US" sz="2000" b="1" dirty="0">
                <a:latin typeface="Times New Roman" pitchFamily="18" charset="0"/>
              </a:rPr>
              <a:t>27’N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295650" y="53340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66</a:t>
            </a:r>
            <a:r>
              <a:rPr lang="en-US" sz="2000" b="1" baseline="30000" dirty="0">
                <a:latin typeface="Times New Roman" pitchFamily="18" charset="0"/>
              </a:rPr>
              <a:t>°</a:t>
            </a:r>
            <a:r>
              <a:rPr lang="en-US" sz="2000" b="1" dirty="0">
                <a:latin typeface="Times New Roman" pitchFamily="18" charset="0"/>
              </a:rPr>
              <a:t>33’N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276600" y="1736725"/>
            <a:ext cx="127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66</a:t>
            </a:r>
            <a:r>
              <a:rPr lang="en-US" sz="2000" b="1" baseline="30000">
                <a:latin typeface="Times New Roman" pitchFamily="18" charset="0"/>
              </a:rPr>
              <a:t>°</a:t>
            </a:r>
            <a:r>
              <a:rPr lang="en-US" sz="2000" b="1">
                <a:latin typeface="Times New Roman" pitchFamily="18" charset="0"/>
              </a:rPr>
              <a:t>33’B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43000" y="57912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Cực Nam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219200" y="1219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Cực Bắc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943600" y="838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52400" y="6238875"/>
            <a:ext cx="3810000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5410200" y="1748135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bên cho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Ranh giới của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các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vành đai là những đường gì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28600" y="2819400"/>
            <a:ext cx="3733800" cy="45719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228600" y="4648200"/>
            <a:ext cx="3733800" cy="45719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990600" y="1935480"/>
            <a:ext cx="2209800" cy="45720"/>
          </a:xfrm>
          <a:prstGeom prst="line">
            <a:avLst/>
          </a:prstGeom>
          <a:noFill/>
          <a:ln w="76200">
            <a:solidFill>
              <a:srgbClr val="7030A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1066800" y="5516880"/>
            <a:ext cx="2209800" cy="45720"/>
          </a:xfrm>
          <a:prstGeom prst="line">
            <a:avLst/>
          </a:prstGeom>
          <a:noFill/>
          <a:ln w="76200">
            <a:solidFill>
              <a:srgbClr val="7030A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295400" y="5574268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-457200" y="584775"/>
            <a:ext cx="8991600" cy="436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Đất:</a:t>
            </a:r>
            <a:endParaRPr lang="en-US" sz="2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8915" grpId="0"/>
      <p:bldP spid="38917" grpId="0"/>
      <p:bldP spid="38918" grpId="0"/>
      <p:bldP spid="38919" grpId="0"/>
      <p:bldP spid="38920" grpId="0"/>
      <p:bldP spid="38921" grpId="0"/>
      <p:bldP spid="38922" grpId="0"/>
      <p:bldP spid="38923" grpId="0"/>
      <p:bldP spid="38925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304800" y="990600"/>
            <a:ext cx="8839200" cy="18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 algn="just" eaLnBrk="1" hangingPunct="1">
              <a:spcBef>
                <a:spcPct val="5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0838" indent="-350838" algn="just" eaLnBrk="1" hangingPunct="1">
              <a:spcBef>
                <a:spcPct val="5000"/>
              </a:spcBef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27’B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27’N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0838" indent="-350838" algn="just" eaLnBrk="1" hangingPunct="1">
              <a:spcBef>
                <a:spcPct val="5000"/>
              </a:spcBef>
            </a:pPr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33’B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66</a:t>
            </a:r>
            <a:r>
              <a:rPr lang="en-US" sz="28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33’N.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4800" y="28194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 algn="just" eaLnBrk="1" hangingPunct="1">
              <a:spcBef>
                <a:spcPct val="5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76200" y="3733800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Times" pitchFamily="2" charset="0"/>
              </a:rPr>
              <a:t>2/ </a:t>
            </a:r>
            <a:r>
              <a:rPr lang="en-US" sz="2800" b="1" smtClean="0">
                <a:solidFill>
                  <a:srgbClr val="FF0000"/>
                </a:solidFill>
                <a:latin typeface="VNI-Times" pitchFamily="2" charset="0"/>
              </a:rPr>
              <a:t>Sự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chia bề mặt Trái Đất ra các đới khí hậu theo vĩ độ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457200" y="584775"/>
            <a:ext cx="8991600" cy="436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Đất:</a:t>
            </a:r>
            <a:endParaRPr lang="en-US" sz="2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400" y="388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6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1890713" y="4933018"/>
            <a:ext cx="1171575" cy="523875"/>
          </a:xfrm>
          <a:noFill/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371600" y="182310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Cöïc Baéc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447800" y="587758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Cöïc Nam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477000" y="587758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Cöïc Nam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52400" y="63347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3657600" y="237238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66</a:t>
            </a:r>
            <a:r>
              <a:rPr lang="en-US" sz="2400" b="1" baseline="30000"/>
              <a:t>0</a:t>
            </a:r>
            <a:r>
              <a:rPr lang="en-US" sz="2400" b="1"/>
              <a:t>33’B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3790950" y="305818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23</a:t>
            </a:r>
            <a:r>
              <a:rPr lang="en-US" sz="2400" b="1" baseline="30000"/>
              <a:t>0</a:t>
            </a:r>
            <a:r>
              <a:rPr lang="en-US" sz="2400" b="1"/>
              <a:t>27’B</a:t>
            </a: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3657600" y="389638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  <a:r>
              <a:rPr lang="en-US" sz="2400" b="1" baseline="30000"/>
              <a:t>0</a:t>
            </a:r>
            <a:endParaRPr lang="en-US" sz="2400" b="1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3771900" y="458218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23</a:t>
            </a:r>
            <a:r>
              <a:rPr lang="en-US" sz="2400" b="1" baseline="30000"/>
              <a:t>0</a:t>
            </a:r>
            <a:r>
              <a:rPr lang="en-US" sz="2400" b="1"/>
              <a:t>27’N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771900" y="532513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66</a:t>
            </a:r>
            <a:r>
              <a:rPr lang="en-US" sz="2400" b="1" baseline="30000"/>
              <a:t>0</a:t>
            </a:r>
            <a:r>
              <a:rPr lang="en-US" sz="2400" b="1"/>
              <a:t>33’N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2400" y="1991380"/>
            <a:ext cx="4495800" cy="4191000"/>
            <a:chOff x="1392" y="1344"/>
            <a:chExt cx="2496" cy="2484"/>
          </a:xfrm>
        </p:grpSpPr>
        <p:graphicFrame>
          <p:nvGraphicFramePr>
            <p:cNvPr id="1027" name="Object 17"/>
            <p:cNvGraphicFramePr>
              <a:graphicFrameLocks noChangeAspect="1"/>
            </p:cNvGraphicFramePr>
            <p:nvPr/>
          </p:nvGraphicFramePr>
          <p:xfrm>
            <a:off x="1392" y="1344"/>
            <a:ext cx="2496" cy="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0" name="Photo Editor Photo" r:id="rId7" imgW="2305372" imgH="2295238" progId="MSPhotoEd.3">
                    <p:embed/>
                  </p:oleObj>
                </mc:Choice>
                <mc:Fallback>
                  <p:oleObj name="Photo Editor Photo" r:id="rId7" imgW="2305372" imgH="2295238" progId="MSPhotoEd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344"/>
                          <a:ext cx="2496" cy="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1" name="Line 18"/>
            <p:cNvSpPr>
              <a:spLocks noChangeShapeType="1"/>
            </p:cNvSpPr>
            <p:nvPr/>
          </p:nvSpPr>
          <p:spPr bwMode="auto">
            <a:xfrm>
              <a:off x="1596" y="3048"/>
              <a:ext cx="2004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19"/>
            <p:cNvSpPr>
              <a:spLocks noChangeShapeType="1"/>
            </p:cNvSpPr>
            <p:nvPr/>
          </p:nvSpPr>
          <p:spPr bwMode="auto">
            <a:xfrm>
              <a:off x="1584" y="2160"/>
              <a:ext cx="204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20"/>
            <p:cNvSpPr>
              <a:spLocks noChangeShapeType="1"/>
            </p:cNvSpPr>
            <p:nvPr/>
          </p:nvSpPr>
          <p:spPr bwMode="auto">
            <a:xfrm>
              <a:off x="1956" y="3468"/>
              <a:ext cx="1296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21"/>
            <p:cNvSpPr>
              <a:spLocks noChangeShapeType="1"/>
            </p:cNvSpPr>
            <p:nvPr/>
          </p:nvSpPr>
          <p:spPr bwMode="auto">
            <a:xfrm>
              <a:off x="1908" y="1728"/>
              <a:ext cx="1440" cy="11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1991380"/>
            <a:ext cx="4419600" cy="4191000"/>
            <a:chOff x="1392" y="1344"/>
            <a:chExt cx="2496" cy="2484"/>
          </a:xfrm>
        </p:grpSpPr>
        <p:graphicFrame>
          <p:nvGraphicFramePr>
            <p:cNvPr id="1026" name="Object 23"/>
            <p:cNvGraphicFramePr>
              <a:graphicFrameLocks noChangeAspect="1"/>
            </p:cNvGraphicFramePr>
            <p:nvPr/>
          </p:nvGraphicFramePr>
          <p:xfrm>
            <a:off x="1392" y="1344"/>
            <a:ext cx="2496" cy="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1" name="Photo Editor Photo" r:id="rId9" imgW="2305372" imgH="2295238" progId="MSPhotoEd.3">
                    <p:embed/>
                  </p:oleObj>
                </mc:Choice>
                <mc:Fallback>
                  <p:oleObj name="Photo Editor Photo" r:id="rId9" imgW="2305372" imgH="2295238" progId="MSPhotoEd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344"/>
                          <a:ext cx="2496" cy="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Line 24"/>
            <p:cNvSpPr>
              <a:spLocks noChangeShapeType="1"/>
            </p:cNvSpPr>
            <p:nvPr/>
          </p:nvSpPr>
          <p:spPr bwMode="auto">
            <a:xfrm>
              <a:off x="1596" y="3048"/>
              <a:ext cx="2004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25"/>
            <p:cNvSpPr>
              <a:spLocks noChangeShapeType="1"/>
            </p:cNvSpPr>
            <p:nvPr/>
          </p:nvSpPr>
          <p:spPr bwMode="auto">
            <a:xfrm>
              <a:off x="1584" y="2160"/>
              <a:ext cx="204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26"/>
            <p:cNvSpPr>
              <a:spLocks noChangeShapeType="1"/>
            </p:cNvSpPr>
            <p:nvPr/>
          </p:nvSpPr>
          <p:spPr bwMode="auto">
            <a:xfrm>
              <a:off x="1956" y="3468"/>
              <a:ext cx="1296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27"/>
            <p:cNvSpPr>
              <a:spLocks noChangeShapeType="1"/>
            </p:cNvSpPr>
            <p:nvPr/>
          </p:nvSpPr>
          <p:spPr bwMode="auto">
            <a:xfrm>
              <a:off x="1908" y="1728"/>
              <a:ext cx="1440" cy="11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1" name="Text Box 28"/>
          <p:cNvSpPr txBox="1">
            <a:spLocks noChangeArrowheads="1"/>
          </p:cNvSpPr>
          <p:nvPr/>
        </p:nvSpPr>
        <p:spPr bwMode="auto">
          <a:xfrm>
            <a:off x="990600" y="3774143"/>
            <a:ext cx="2819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CC3300"/>
                </a:solidFill>
              </a:rPr>
              <a:t>Vành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đai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nóng</a:t>
            </a:r>
            <a:endParaRPr lang="en-US" sz="2200" b="1" dirty="0">
              <a:solidFill>
                <a:srgbClr val="CC3300"/>
              </a:solidFill>
            </a:endParaRPr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6229350" y="3716993"/>
            <a:ext cx="2133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Nhiệt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đới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45" name="Text Box 32"/>
          <p:cNvSpPr txBox="1">
            <a:spLocks noChangeArrowheads="1"/>
          </p:cNvSpPr>
          <p:nvPr/>
        </p:nvSpPr>
        <p:spPr bwMode="auto">
          <a:xfrm>
            <a:off x="6400800" y="2829580"/>
            <a:ext cx="190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Ôn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đới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46" name="Text Box 33"/>
          <p:cNvSpPr txBox="1">
            <a:spLocks noChangeArrowheads="1"/>
          </p:cNvSpPr>
          <p:nvPr/>
        </p:nvSpPr>
        <p:spPr bwMode="auto">
          <a:xfrm>
            <a:off x="6324600" y="2250143"/>
            <a:ext cx="1600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Hàn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đới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>
            <a:off x="3486150" y="2448580"/>
            <a:ext cx="22098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3962400" y="3058180"/>
            <a:ext cx="1295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>
            <a:off x="4286250" y="4124980"/>
            <a:ext cx="6858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52400" y="1302603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1" name="Text Box 29"/>
          <p:cNvSpPr txBox="1">
            <a:spLocks noChangeArrowheads="1"/>
          </p:cNvSpPr>
          <p:nvPr/>
        </p:nvSpPr>
        <p:spPr bwMode="auto">
          <a:xfrm>
            <a:off x="914400" y="4993343"/>
            <a:ext cx="2819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CC3300"/>
                </a:solidFill>
              </a:rPr>
              <a:t>Vành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đai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ôn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hòa</a:t>
            </a:r>
            <a:endParaRPr lang="en-US" sz="2200" b="1" dirty="0">
              <a:solidFill>
                <a:srgbClr val="CC3300"/>
              </a:solidFill>
            </a:endParaRPr>
          </a:p>
        </p:txBody>
      </p:sp>
      <p:sp>
        <p:nvSpPr>
          <p:cNvPr id="1053" name="Text Box 30"/>
          <p:cNvSpPr txBox="1">
            <a:spLocks noChangeArrowheads="1"/>
          </p:cNvSpPr>
          <p:nvPr/>
        </p:nvSpPr>
        <p:spPr bwMode="auto">
          <a:xfrm>
            <a:off x="1162050" y="555690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CC3300"/>
                </a:solidFill>
              </a:rPr>
              <a:t>Vành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đai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lạnh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3886200" y="5191780"/>
            <a:ext cx="1295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3429000" y="5801380"/>
            <a:ext cx="22098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685800" y="2753380"/>
            <a:ext cx="2819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CC3300"/>
                </a:solidFill>
              </a:rPr>
              <a:t>Vành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đai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ôn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hòa</a:t>
            </a:r>
            <a:endParaRPr lang="en-US" sz="2200" b="1" dirty="0">
              <a:solidFill>
                <a:srgbClr val="CC3300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295400" y="221998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CC3300"/>
                </a:solidFill>
              </a:rPr>
              <a:t>Vành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đai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lạnh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553200" y="4933017"/>
            <a:ext cx="190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Ôn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đới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6324600" y="5496580"/>
            <a:ext cx="1600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Hàn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đới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477000" y="176278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Cực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Bắc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447800" y="1716742"/>
            <a:ext cx="1219200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Cực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Bắc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1524000" y="5877580"/>
            <a:ext cx="14478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Cực</a:t>
            </a:r>
            <a:r>
              <a:rPr lang="en-US" sz="2200" b="1" dirty="0" smtClean="0">
                <a:solidFill>
                  <a:srgbClr val="FF0000"/>
                </a:solidFill>
              </a:rPr>
              <a:t> Nam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6248400" y="5953780"/>
            <a:ext cx="14478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Cực</a:t>
            </a:r>
            <a:r>
              <a:rPr lang="en-US" sz="2200" b="1" dirty="0" smtClean="0">
                <a:solidFill>
                  <a:srgbClr val="FF0000"/>
                </a:solidFill>
              </a:rPr>
              <a:t> Nam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latin typeface="VNI-Times" pitchFamily="2" charset="0"/>
              </a:rPr>
              <a:t>2/  </a:t>
            </a: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Sự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chia bề mặt Trái Đất ra các đới khí hậu theo vĩ độ:</a:t>
            </a:r>
            <a:endParaRPr lang="en-US" sz="24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175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1655" grpId="0" animBg="1"/>
      <p:bldP spid="111656" grpId="0" animBg="1"/>
      <p:bldP spid="111657" grpId="0" animBg="1"/>
      <p:bldP spid="41" grpId="0"/>
      <p:bldP spid="4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8389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 algn="just" eaLnBrk="1" hangingPunct="1">
              <a:spcBef>
                <a:spcPct val="5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:1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 Bài 22: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Caùc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Juni" pitchFamily="2" charset="0"/>
              </a:rPr>
              <a:t>ñôùi khí haäu treân traùi ñaát</a:t>
            </a:r>
            <a:r>
              <a:rPr lang="en-US" sz="3200" b="1" smtClean="0">
                <a:solidFill>
                  <a:srgbClr val="FF0000"/>
                </a:solidFill>
                <a:latin typeface="Calibri" pitchFamily="34" charset="0"/>
              </a:rPr>
              <a:t>               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620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VNI-Times" pitchFamily="2" charset="0"/>
              </a:rPr>
              <a:t>1/ </a:t>
            </a:r>
            <a:r>
              <a:rPr lang="en-US" sz="2800" b="1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chí tuyến và các vòng cực trên Trái Đất</a:t>
            </a:r>
          </a:p>
          <a:p>
            <a:pPr algn="l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VNI-Times" pitchFamily="2" charset="0"/>
              </a:rPr>
              <a:t>2/  </a:t>
            </a:r>
            <a:r>
              <a:rPr lang="en-US" sz="2800" b="1" smtClean="0">
                <a:solidFill>
                  <a:srgbClr val="FF0000"/>
                </a:solidFill>
                <a:latin typeface="VNI-Times" pitchFamily="2" charset="0"/>
              </a:rPr>
              <a:t>Sự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chia bề mặt Trái Đất ra các đới khí hậu theo vĩ độ:</a:t>
            </a:r>
            <a:endParaRPr lang="en-US" sz="2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0" y="2590800"/>
            <a:ext cx="9144000" cy="3581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      Dựa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vào nội 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dung và hình vẽ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sách giáo khoa trang 68 hãy 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tìm hiểu đặc điểm 1 đới nóng (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nhiệt đới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2 đới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ôn hòa(ôn đới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2 đới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lạnh(hàn đới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) với nội dung sau: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 - Giới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hạn của mỗi đới?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- Góc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chiếu của ánh sáng Mặt Trời?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- Thời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gian chiếu sáng?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smtClean="0">
                <a:latin typeface="Times New Roman" pitchFamily="18" charset="0"/>
                <a:cs typeface="Times New Roman" pitchFamily="18" charset="0"/>
              </a:rPr>
              <a:t>- Đặc </a:t>
            </a:r>
            <a:r>
              <a:rPr lang="en-US" sz="2800" b="1" kern="0">
                <a:latin typeface="Times New Roman" pitchFamily="18" charset="0"/>
                <a:cs typeface="Times New Roman" pitchFamily="18" charset="0"/>
              </a:rPr>
              <a:t>điểm nhiệt độ, gió, lượng mưa mỗi đới?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81" name="Group 20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45722031"/>
              </p:ext>
            </p:extLst>
          </p:nvPr>
        </p:nvGraphicFramePr>
        <p:xfrm>
          <a:off x="76200" y="228600"/>
          <a:ext cx="8991600" cy="6537960"/>
        </p:xfrm>
        <a:graphic>
          <a:graphicData uri="http://schemas.openxmlformats.org/drawingml/2006/table">
            <a:tbl>
              <a:tblPr/>
              <a:tblGrid>
                <a:gridCol w="762000"/>
                <a:gridCol w="1295400"/>
                <a:gridCol w="2138680"/>
                <a:gridCol w="2397760"/>
                <a:gridCol w="2397760"/>
              </a:tblGrid>
              <a:tr h="914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Đới nóng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(nhiệt đới)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Hai đới ôn hòa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(ôn đới)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Hai đới lạnh (hàn đới)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Giới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hạn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Góc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chiếu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ASMT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chiếu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 sáng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Khí hậu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Nhiệt độ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Gió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itchFamily="18" charset="0"/>
                        </a:rPr>
                        <a:t>Lượng mưa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866" name="Text Box 194"/>
          <p:cNvSpPr txBox="1">
            <a:spLocks noChangeArrowheads="1"/>
          </p:cNvSpPr>
          <p:nvPr/>
        </p:nvSpPr>
        <p:spPr bwMode="auto">
          <a:xfrm>
            <a:off x="2057400" y="1355725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67" name="Text Box 195"/>
          <p:cNvSpPr txBox="1">
            <a:spLocks noChangeArrowheads="1"/>
          </p:cNvSpPr>
          <p:nvPr/>
        </p:nvSpPr>
        <p:spPr bwMode="auto">
          <a:xfrm>
            <a:off x="4191000" y="11430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69" name="Text Box 197"/>
          <p:cNvSpPr txBox="1">
            <a:spLocks noChangeArrowheads="1"/>
          </p:cNvSpPr>
          <p:nvPr/>
        </p:nvSpPr>
        <p:spPr bwMode="auto">
          <a:xfrm>
            <a:off x="6705600" y="1219200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1" name="Text Box 199"/>
          <p:cNvSpPr txBox="1">
            <a:spLocks noChangeArrowheads="1"/>
          </p:cNvSpPr>
          <p:nvPr/>
        </p:nvSpPr>
        <p:spPr bwMode="auto">
          <a:xfrm>
            <a:off x="2057400" y="2684462"/>
            <a:ext cx="236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2" name="Text Box 200"/>
          <p:cNvSpPr txBox="1">
            <a:spLocks noChangeArrowheads="1"/>
          </p:cNvSpPr>
          <p:nvPr/>
        </p:nvSpPr>
        <p:spPr bwMode="auto">
          <a:xfrm>
            <a:off x="4267200" y="2760662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3" name="Text Box 201"/>
          <p:cNvSpPr txBox="1">
            <a:spLocks noChangeArrowheads="1"/>
          </p:cNvSpPr>
          <p:nvPr/>
        </p:nvSpPr>
        <p:spPr bwMode="auto">
          <a:xfrm>
            <a:off x="6781800" y="2667000"/>
            <a:ext cx="2362200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6" name="Text Box 204"/>
          <p:cNvSpPr txBox="1">
            <a:spLocks noChangeArrowheads="1"/>
          </p:cNvSpPr>
          <p:nvPr/>
        </p:nvSpPr>
        <p:spPr bwMode="auto">
          <a:xfrm>
            <a:off x="2072640" y="46437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7" name="Text Box 205"/>
          <p:cNvSpPr txBox="1">
            <a:spLocks noChangeArrowheads="1"/>
          </p:cNvSpPr>
          <p:nvPr/>
        </p:nvSpPr>
        <p:spPr bwMode="auto">
          <a:xfrm>
            <a:off x="4495800" y="4643735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 độ TB</a:t>
            </a:r>
          </a:p>
        </p:txBody>
      </p:sp>
      <p:sp>
        <p:nvSpPr>
          <p:cNvPr id="28878" name="Text Box 206"/>
          <p:cNvSpPr txBox="1">
            <a:spLocks noChangeArrowheads="1"/>
          </p:cNvSpPr>
          <p:nvPr/>
        </p:nvSpPr>
        <p:spPr bwMode="auto">
          <a:xfrm>
            <a:off x="6629400" y="44958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82" name="Text Box 210"/>
          <p:cNvSpPr txBox="1">
            <a:spLocks noChangeArrowheads="1"/>
          </p:cNvSpPr>
          <p:nvPr/>
        </p:nvSpPr>
        <p:spPr bwMode="auto">
          <a:xfrm>
            <a:off x="2286000" y="5405735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 phong</a:t>
            </a:r>
          </a:p>
        </p:txBody>
      </p:sp>
      <p:sp>
        <p:nvSpPr>
          <p:cNvPr id="28883" name="Text Box 211"/>
          <p:cNvSpPr txBox="1">
            <a:spLocks noChangeArrowheads="1"/>
          </p:cNvSpPr>
          <p:nvPr/>
        </p:nvSpPr>
        <p:spPr bwMode="auto">
          <a:xfrm>
            <a:off x="4724400" y="540573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 ôn đới</a:t>
            </a:r>
          </a:p>
        </p:txBody>
      </p:sp>
      <p:sp>
        <p:nvSpPr>
          <p:cNvPr id="28884" name="Text Box 212"/>
          <p:cNvSpPr txBox="1">
            <a:spLocks noChangeArrowheads="1"/>
          </p:cNvSpPr>
          <p:nvPr/>
        </p:nvSpPr>
        <p:spPr bwMode="auto">
          <a:xfrm>
            <a:off x="7010400" y="54057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 cực</a:t>
            </a:r>
          </a:p>
        </p:txBody>
      </p:sp>
      <p:sp>
        <p:nvSpPr>
          <p:cNvPr id="28885" name="Text Box 213"/>
          <p:cNvSpPr txBox="1">
            <a:spLocks noChangeArrowheads="1"/>
          </p:cNvSpPr>
          <p:nvPr/>
        </p:nvSpPr>
        <p:spPr bwMode="auto">
          <a:xfrm>
            <a:off x="2133600" y="60915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 – 2000mm</a:t>
            </a:r>
          </a:p>
        </p:txBody>
      </p:sp>
      <p:sp>
        <p:nvSpPr>
          <p:cNvPr id="28886" name="Text Box 214"/>
          <p:cNvSpPr txBox="1">
            <a:spLocks noChangeArrowheads="1"/>
          </p:cNvSpPr>
          <p:nvPr/>
        </p:nvSpPr>
        <p:spPr bwMode="auto">
          <a:xfrm>
            <a:off x="4419600" y="6091535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 – 1000mm</a:t>
            </a:r>
          </a:p>
        </p:txBody>
      </p:sp>
      <p:sp>
        <p:nvSpPr>
          <p:cNvPr id="28887" name="Text Box 215"/>
          <p:cNvSpPr txBox="1">
            <a:spLocks noChangeArrowheads="1"/>
          </p:cNvSpPr>
          <p:nvPr/>
        </p:nvSpPr>
        <p:spPr bwMode="auto">
          <a:xfrm>
            <a:off x="6934200" y="6091535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250"/>
                                        <p:tgtEl>
                                          <p:spTgt spid="2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2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2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25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2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25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66" grpId="0"/>
      <p:bldP spid="28867" grpId="0"/>
      <p:bldP spid="28869" grpId="0"/>
      <p:bldP spid="28871" grpId="0"/>
      <p:bldP spid="28872" grpId="0"/>
      <p:bldP spid="28873" grpId="0" animBg="1"/>
      <p:bldP spid="28876" grpId="0"/>
      <p:bldP spid="28877" grpId="0"/>
      <p:bldP spid="28878" grpId="0"/>
      <p:bldP spid="28882" grpId="0"/>
      <p:bldP spid="28883" grpId="0"/>
      <p:bldP spid="28884" grpId="0"/>
      <p:bldP spid="28885" grpId="0"/>
      <p:bldP spid="28886" grpId="0"/>
      <p:bldP spid="288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2&quot;/&gt;&lt;/object&gt;&lt;object type=&quot;3&quot; unique_id=&quot;10004&quot;&gt;&lt;property id=&quot;20148&quot; value=&quot;5&quot;/&gt;&lt;property id=&quot;20300&quot; value=&quot;Slide 2 - &amp;quot; &amp;quot;&quot;/&gt;&lt;property id=&quot;20307&quot; value=&quot;288&quot;/&gt;&lt;/object&gt;&lt;object type=&quot;3&quot; unique_id=&quot;10005&quot;&gt;&lt;property id=&quot;20148&quot; value=&quot;5&quot;/&gt;&lt;property id=&quot;20300&quot; value=&quot;Slide 3 - &amp;quot; &amp;quot;&quot;/&gt;&lt;property id=&quot;20307&quot; value=&quot;309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7&quot;&gt;&lt;property id=&quot;20148&quot; value=&quot;5&quot;/&gt;&lt;property id=&quot;20300&quot; value=&quot;Slide 5&quot;/&gt;&lt;property id=&quot;20307&quot; value=&quot;290&quot;/&gt;&lt;/object&gt;&lt;object type=&quot;3&quot; unique_id=&quot;10008&quot;&gt;&lt;property id=&quot;20148&quot; value=&quot;5&quot;/&gt;&lt;property id=&quot;20300&quot; value=&quot;Slide 6&quot;/&gt;&lt;property id=&quot;20307&quot; value=&quot;291&quot;/&gt;&lt;/object&gt;&lt;object type=&quot;3&quot; unique_id=&quot;10009&quot;&gt;&lt;property id=&quot;20148&quot; value=&quot;5&quot;/&gt;&lt;property id=&quot;20300&quot; value=&quot;Slide 7&quot;/&gt;&lt;property id=&quot;20307&quot; value=&quot;310&quot;/&gt;&lt;/object&gt;&lt;object type=&quot;3&quot; unique_id=&quot;10010&quot;&gt;&lt;property id=&quot;20148&quot; value=&quot;5&quot;/&gt;&lt;property id=&quot;20300&quot; value=&quot;Slide 8&quot;/&gt;&lt;property id=&quot;20307&quot; value=&quot;293&quot;/&gt;&lt;/object&gt;&lt;object type=&quot;3&quot; unique_id=&quot;10011&quot;&gt;&lt;property id=&quot;20148&quot; value=&quot;5&quot;/&gt;&lt;property id=&quot;20300&quot; value=&quot;Slide 9&quot;/&gt;&lt;property id=&quot;20307&quot; value=&quot;303&quot;/&gt;&lt;/object&gt;&lt;object type=&quot;3&quot; unique_id=&quot;10012&quot;&gt;&lt;property id=&quot;20148&quot; value=&quot;5&quot;/&gt;&lt;property id=&quot;20300&quot; value=&quot;Slide 10&quot;/&gt;&lt;property id=&quot;20307&quot; value=&quot;305&quot;/&gt;&lt;/object&gt;&lt;object type=&quot;3&quot; unique_id=&quot;10013&quot;&gt;&lt;property id=&quot;20148&quot; value=&quot;5&quot;/&gt;&lt;property id=&quot;20300&quot; value=&quot;Slide 11&quot;/&gt;&lt;property id=&quot;20307&quot; value=&quot;306&quot;/&gt;&lt;/object&gt;&lt;/object&gt;&lt;object type=&quot;8&quot; unique_id=&quot;10026&quot;&gt;&lt;/object&gt;&lt;/object&gt;&lt;/database&gt;"/>
  <p:tag name="ISPRING_LMS_API_VERSION" val="SCORM 2004 (2nd edition)"/>
  <p:tag name="ISPRING_ULTRA_SCORM_COURSE_ID" val="283A97F1-0146-4EC3-9D2B-BFF292BFF1D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h\uFFFD{E9E76C1C-8B05-4018-863A-3535905BC93C}&quot;,&quot;C:\\Users\\AZ\\Desktop\\hinh mon ho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 22 Cac doi khi hau tren Trai Dat"/>
  <p:tag name="MMPROD_NEXTUNIQUEID" val="10009"/>
  <p:tag name="ISPRING_FIRST_PUBLISH" val="1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928</Words>
  <Application>Microsoft Office PowerPoint</Application>
  <PresentationFormat>On-screen Show (4:3)</PresentationFormat>
  <Paragraphs>126</Paragraphs>
  <Slides>11</Slides>
  <Notes>11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Photo Editor Photo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22 Cac doi khi hau tren Trai Dat</dc:title>
  <dc:creator>SAO BANG</dc:creator>
  <cp:lastModifiedBy>Microsoft</cp:lastModifiedBy>
  <cp:revision>90</cp:revision>
  <dcterms:created xsi:type="dcterms:W3CDTF">2006-08-16T00:00:00Z</dcterms:created>
  <dcterms:modified xsi:type="dcterms:W3CDTF">2020-04-03T10:03:51Z</dcterms:modified>
</cp:coreProperties>
</file>