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304" r:id="rId3"/>
    <p:sldId id="279" r:id="rId4"/>
    <p:sldId id="264" r:id="rId5"/>
    <p:sldId id="265" r:id="rId6"/>
    <p:sldId id="298" r:id="rId7"/>
    <p:sldId id="305" r:id="rId8"/>
    <p:sldId id="268" r:id="rId9"/>
    <p:sldId id="306" r:id="rId10"/>
    <p:sldId id="309" r:id="rId11"/>
    <p:sldId id="299" r:id="rId12"/>
    <p:sldId id="300" r:id="rId13"/>
    <p:sldId id="308" r:id="rId14"/>
    <p:sldId id="301" r:id="rId15"/>
    <p:sldId id="297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FEFBA"/>
    <a:srgbClr val="FF33CC"/>
    <a:srgbClr val="800080"/>
    <a:srgbClr val="0000CC"/>
    <a:srgbClr val="FF00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47" autoAdjust="0"/>
    <p:restoredTop sz="93976" autoAdjust="0"/>
  </p:normalViewPr>
  <p:slideViewPr>
    <p:cSldViewPr>
      <p:cViewPr>
        <p:scale>
          <a:sx n="78" d="100"/>
          <a:sy n="78" d="100"/>
        </p:scale>
        <p:origin x="-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noProof="0" smtClean="0"/>
              <a:t>Click to edit Master text styles</a:t>
            </a:r>
          </a:p>
          <a:p>
            <a:pPr lvl="1"/>
            <a:r>
              <a:rPr lang="vi-VN" altLang="vi-VN" noProof="0" smtClean="0"/>
              <a:t>Second level</a:t>
            </a:r>
          </a:p>
          <a:p>
            <a:pPr lvl="2"/>
            <a:r>
              <a:rPr lang="vi-VN" altLang="vi-VN" noProof="0" smtClean="0"/>
              <a:t>Third level</a:t>
            </a:r>
          </a:p>
          <a:p>
            <a:pPr lvl="3"/>
            <a:r>
              <a:rPr lang="vi-VN" altLang="vi-VN" noProof="0" smtClean="0"/>
              <a:t>Fourth level</a:t>
            </a:r>
          </a:p>
          <a:p>
            <a:pPr lvl="4"/>
            <a:r>
              <a:rPr lang="vi-VN" altLang="vi-VN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7F6E97-E8C9-49A1-991D-80EADA8832B9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7142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5560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10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9394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597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1271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13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76934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14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9738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AE2D22-B9E8-4D00-988C-0E35A676C545}" type="slidenum">
              <a:rPr lang="vi-VN" altLang="vi-VN" smtClean="0"/>
              <a:pPr/>
              <a:t>15</a:t>
            </a:fld>
            <a:endParaRPr lang="vi-VN" altLang="vi-VN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vi-VN" smtClean="0">
                <a:latin typeface="Arial" charset="0"/>
              </a:rPr>
              <a:t>Dặn dò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16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5529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3440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3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1070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4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5617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5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564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200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346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8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5980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F6E97-E8C9-49A1-991D-80EADA8832B9}" type="slidenum">
              <a:rPr lang="vi-VN" altLang="vi-VN" smtClean="0"/>
              <a:pPr>
                <a:defRPr/>
              </a:pPr>
              <a:t>9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6404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1B9E-6E57-4362-B469-AD7891E108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822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C797-F573-47BA-A72E-6A4A162AA7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153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71F06-C2D9-4319-AE76-95C97311C1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163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6E2BD-74AB-4F51-8ED5-68CCDF6B1D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818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9534-9A30-4928-96C1-544DA40B38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620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8491-B168-4D12-BCBF-068A19C125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156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E82C-4C2F-4D9F-9149-F9610A95FAE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823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28D3-AFA4-4C05-9364-E84C581980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292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7A2D-E1C9-4516-8BEB-AE42694A28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9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987F-74EC-42BC-9676-637AEB43F6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860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39D6-1169-402F-9E85-EB6CB35677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66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CEB1-A7A7-4B26-BFE7-40E28446A4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2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F37ADB-84EE-47B5-B172-E4D182E8EC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6" Type="http://schemas.openxmlformats.org/officeDocument/2006/relationships/slide" Target="slide16.xml"/><Relationship Id="rId5" Type="http://schemas.openxmlformats.org/officeDocument/2006/relationships/image" Target="../media/image19.png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15.gif"/><Relationship Id="rId5" Type="http://schemas.openxmlformats.org/officeDocument/2006/relationships/audio" Target="../media/audio1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685800" y="29718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Tahoma" pitchFamily="34" charset="0"/>
            </a:endParaRPr>
          </a:p>
        </p:txBody>
      </p:sp>
      <p:sp>
        <p:nvSpPr>
          <p:cNvPr id="49159" name="Text Box 7" descr="Blue tissue paper"/>
          <p:cNvSpPr txBox="1">
            <a:spLocks noChangeArrowheads="1"/>
          </p:cNvSpPr>
          <p:nvPr/>
        </p:nvSpPr>
        <p:spPr bwMode="auto">
          <a:xfrm>
            <a:off x="381000" y="2667000"/>
            <a:ext cx="3200400" cy="457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II. Chiều dòng điện</a:t>
            </a:r>
            <a:endParaRPr lang="vi-VN" altLang="vi-VN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9160" name="Text Box 8" descr="Blue tissue paper"/>
          <p:cNvSpPr txBox="1">
            <a:spLocks noChangeArrowheads="1"/>
          </p:cNvSpPr>
          <p:nvPr/>
        </p:nvSpPr>
        <p:spPr bwMode="auto">
          <a:xfrm>
            <a:off x="381000" y="1752600"/>
            <a:ext cx="3048000" cy="457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I. Sơ đồ mạch điện</a:t>
            </a:r>
            <a:endParaRPr lang="vi-VN" altLang="vi-VN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838200" y="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sp>
        <p:nvSpPr>
          <p:cNvPr id="49163" name="Text Box 11" descr="Blue tissue paper"/>
          <p:cNvSpPr txBox="1">
            <a:spLocks noChangeArrowheads="1"/>
          </p:cNvSpPr>
          <p:nvPr/>
        </p:nvSpPr>
        <p:spPr bwMode="auto">
          <a:xfrm>
            <a:off x="393700" y="3543300"/>
            <a:ext cx="3200400" cy="457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III. Vận dụng</a:t>
            </a:r>
            <a:endParaRPr lang="vi-VN" altLang="vi-VN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3" name="D93A2609.wav">
            <a:hlinkClick r:id="" action="ppaction://media"/>
          </p:cNvPr>
          <p:cNvPicPr>
            <a:picLocks noChangeAspect="1"/>
          </p:cNvPicPr>
          <p:nvPr>
            <a:wavAudioFile r:embed="rId1" name="D93A74F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1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159" grpId="0" animBg="1"/>
      <p:bldP spid="49160" grpId="0" animBg="1"/>
      <p:bldP spid="491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819400" y="1952625"/>
            <a:ext cx="2819400" cy="1981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93" y="10800"/>
                </a:moveTo>
                <a:cubicBezTo>
                  <a:pt x="2493" y="15388"/>
                  <a:pt x="6212" y="19107"/>
                  <a:pt x="10800" y="19107"/>
                </a:cubicBezTo>
                <a:cubicBezTo>
                  <a:pt x="15388" y="19107"/>
                  <a:pt x="19107" y="15388"/>
                  <a:pt x="19107" y="10800"/>
                </a:cubicBezTo>
                <a:cubicBezTo>
                  <a:pt x="19107" y="6212"/>
                  <a:pt x="15388" y="2493"/>
                  <a:pt x="10800" y="2493"/>
                </a:cubicBezTo>
                <a:cubicBezTo>
                  <a:pt x="6212" y="2493"/>
                  <a:pt x="2493" y="6212"/>
                  <a:pt x="2493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3538538" y="2105025"/>
            <a:ext cx="152400" cy="152400"/>
            <a:chOff x="1296" y="2544"/>
            <a:chExt cx="96" cy="96"/>
          </a:xfrm>
        </p:grpSpPr>
        <p:sp>
          <p:nvSpPr>
            <p:cNvPr id="11311" name="Oval 4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12" name="Line 5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2928938" y="2667000"/>
            <a:ext cx="152400" cy="152400"/>
            <a:chOff x="1296" y="2544"/>
            <a:chExt cx="96" cy="96"/>
          </a:xfrm>
        </p:grpSpPr>
        <p:sp>
          <p:nvSpPr>
            <p:cNvPr id="11309" name="Oval 7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10" name="Line 8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3209925" y="3414713"/>
            <a:ext cx="152400" cy="152400"/>
            <a:chOff x="1296" y="2544"/>
            <a:chExt cx="96" cy="96"/>
          </a:xfrm>
        </p:grpSpPr>
        <p:sp>
          <p:nvSpPr>
            <p:cNvPr id="11307" name="Oval 10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08" name="Line 11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3843338" y="3733800"/>
            <a:ext cx="152400" cy="152400"/>
            <a:chOff x="1296" y="2544"/>
            <a:chExt cx="96" cy="96"/>
          </a:xfrm>
        </p:grpSpPr>
        <p:sp>
          <p:nvSpPr>
            <p:cNvPr id="11305" name="Oval 13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06" name="Line 14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4529138" y="3700463"/>
            <a:ext cx="152400" cy="152400"/>
            <a:chOff x="1296" y="2544"/>
            <a:chExt cx="96" cy="96"/>
          </a:xfrm>
        </p:grpSpPr>
        <p:sp>
          <p:nvSpPr>
            <p:cNvPr id="11303" name="Oval 16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04" name="Line 17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50" name="Group 18"/>
          <p:cNvGrpSpPr>
            <a:grpSpLocks/>
          </p:cNvGrpSpPr>
          <p:nvPr/>
        </p:nvGrpSpPr>
        <p:grpSpPr bwMode="auto">
          <a:xfrm>
            <a:off x="5138738" y="3381375"/>
            <a:ext cx="152400" cy="152400"/>
            <a:chOff x="1296" y="2544"/>
            <a:chExt cx="96" cy="96"/>
          </a:xfrm>
        </p:grpSpPr>
        <p:sp>
          <p:nvSpPr>
            <p:cNvPr id="11301" name="Oval 19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02" name="Line 20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53" name="Group 21"/>
          <p:cNvGrpSpPr>
            <a:grpSpLocks/>
          </p:cNvGrpSpPr>
          <p:nvPr/>
        </p:nvGrpSpPr>
        <p:grpSpPr bwMode="auto">
          <a:xfrm>
            <a:off x="5305425" y="2667000"/>
            <a:ext cx="152400" cy="152400"/>
            <a:chOff x="1296" y="2544"/>
            <a:chExt cx="96" cy="96"/>
          </a:xfrm>
        </p:grpSpPr>
        <p:sp>
          <p:nvSpPr>
            <p:cNvPr id="11299" name="Oval 22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00" name="Line 23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56" name="Group 24"/>
          <p:cNvGrpSpPr>
            <a:grpSpLocks/>
          </p:cNvGrpSpPr>
          <p:nvPr/>
        </p:nvGrpSpPr>
        <p:grpSpPr bwMode="auto">
          <a:xfrm>
            <a:off x="4833938" y="2162175"/>
            <a:ext cx="152400" cy="152400"/>
            <a:chOff x="1296" y="2544"/>
            <a:chExt cx="96" cy="96"/>
          </a:xfrm>
        </p:grpSpPr>
        <p:sp>
          <p:nvSpPr>
            <p:cNvPr id="11297" name="Oval 25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298" name="Line 26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59" name="Group 27"/>
          <p:cNvGrpSpPr>
            <a:grpSpLocks/>
          </p:cNvGrpSpPr>
          <p:nvPr/>
        </p:nvGrpSpPr>
        <p:grpSpPr bwMode="auto">
          <a:xfrm>
            <a:off x="4148138" y="2014538"/>
            <a:ext cx="152400" cy="152400"/>
            <a:chOff x="1296" y="2544"/>
            <a:chExt cx="96" cy="96"/>
          </a:xfrm>
        </p:grpSpPr>
        <p:sp>
          <p:nvSpPr>
            <p:cNvPr id="11295" name="Oval 28"/>
            <p:cNvSpPr>
              <a:spLocks noChangeArrowheads="1"/>
            </p:cNvSpPr>
            <p:nvPr/>
          </p:nvSpPr>
          <p:spPr bwMode="auto">
            <a:xfrm>
              <a:off x="12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296" name="Line 29"/>
            <p:cNvSpPr>
              <a:spLocks noChangeShapeType="1"/>
            </p:cNvSpPr>
            <p:nvPr/>
          </p:nvSpPr>
          <p:spPr bwMode="auto">
            <a:xfrm>
              <a:off x="1320" y="2589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6" name="Picture 30" descr="pi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3186113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Oval 31"/>
          <p:cNvSpPr>
            <a:spLocks noChangeArrowheads="1"/>
          </p:cNvSpPr>
          <p:nvPr/>
        </p:nvSpPr>
        <p:spPr bwMode="auto">
          <a:xfrm>
            <a:off x="3614738" y="35052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/>
              <a:t>+</a:t>
            </a:r>
          </a:p>
        </p:txBody>
      </p:sp>
      <p:sp>
        <p:nvSpPr>
          <p:cNvPr id="11278" name="Text Box 32"/>
          <p:cNvSpPr txBox="1">
            <a:spLocks noChangeArrowheads="1"/>
          </p:cNvSpPr>
          <p:nvPr/>
        </p:nvSpPr>
        <p:spPr bwMode="auto">
          <a:xfrm>
            <a:off x="3690938" y="41910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Hình 20.4</a:t>
            </a:r>
          </a:p>
        </p:txBody>
      </p:sp>
      <p:sp>
        <p:nvSpPr>
          <p:cNvPr id="11279" name="Oval 33"/>
          <p:cNvSpPr>
            <a:spLocks noChangeArrowheads="1"/>
          </p:cNvSpPr>
          <p:nvPr/>
        </p:nvSpPr>
        <p:spPr bwMode="auto">
          <a:xfrm>
            <a:off x="4452938" y="3505200"/>
            <a:ext cx="381000" cy="381000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/>
          </a:p>
        </p:txBody>
      </p:sp>
      <p:sp>
        <p:nvSpPr>
          <p:cNvPr id="11280" name="Text Box 34"/>
          <p:cNvSpPr txBox="1">
            <a:spLocks noChangeArrowheads="1"/>
          </p:cNvSpPr>
          <p:nvPr/>
        </p:nvSpPr>
        <p:spPr bwMode="auto">
          <a:xfrm>
            <a:off x="4467225" y="3314700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/>
              <a:t>-</a:t>
            </a: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3919538" y="1828800"/>
            <a:ext cx="457200" cy="457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282" name="Line 36"/>
          <p:cNvSpPr>
            <a:spLocks noChangeShapeType="1"/>
          </p:cNvSpPr>
          <p:nvPr/>
        </p:nvSpPr>
        <p:spPr bwMode="auto">
          <a:xfrm flipH="1">
            <a:off x="3995738" y="19240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37"/>
          <p:cNvSpPr>
            <a:spLocks noChangeShapeType="1"/>
          </p:cNvSpPr>
          <p:nvPr/>
        </p:nvSpPr>
        <p:spPr bwMode="auto">
          <a:xfrm>
            <a:off x="3995738" y="19240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Arc 38"/>
          <p:cNvSpPr>
            <a:spLocks/>
          </p:cNvSpPr>
          <p:nvPr/>
        </p:nvSpPr>
        <p:spPr bwMode="auto">
          <a:xfrm rot="440730">
            <a:off x="2171700" y="2201863"/>
            <a:ext cx="881063" cy="1438275"/>
          </a:xfrm>
          <a:custGeom>
            <a:avLst/>
            <a:gdLst>
              <a:gd name="T0" fmla="*/ 2147483647 w 21600"/>
              <a:gd name="T1" fmla="*/ 2147483647 h 35242"/>
              <a:gd name="T2" fmla="*/ 2147483647 w 21600"/>
              <a:gd name="T3" fmla="*/ 0 h 35242"/>
              <a:gd name="T4" fmla="*/ 2147483647 w 21600"/>
              <a:gd name="T5" fmla="*/ 2147483647 h 35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242" fill="none" extrusionOk="0">
                <a:moveTo>
                  <a:pt x="9377" y="35242"/>
                </a:moveTo>
                <a:cubicBezTo>
                  <a:pt x="3507" y="31214"/>
                  <a:pt x="0" y="24552"/>
                  <a:pt x="0" y="17433"/>
                </a:cubicBezTo>
                <a:cubicBezTo>
                  <a:pt x="0" y="10543"/>
                  <a:pt x="3286" y="4067"/>
                  <a:pt x="8846" y="-1"/>
                </a:cubicBezTo>
              </a:path>
              <a:path w="21600" h="35242" stroke="0" extrusionOk="0">
                <a:moveTo>
                  <a:pt x="9377" y="35242"/>
                </a:moveTo>
                <a:cubicBezTo>
                  <a:pt x="3507" y="31214"/>
                  <a:pt x="0" y="24552"/>
                  <a:pt x="0" y="17433"/>
                </a:cubicBezTo>
                <a:cubicBezTo>
                  <a:pt x="0" y="10543"/>
                  <a:pt x="3286" y="4067"/>
                  <a:pt x="8846" y="-1"/>
                </a:cubicBezTo>
                <a:lnTo>
                  <a:pt x="21600" y="17433"/>
                </a:lnTo>
                <a:lnTo>
                  <a:pt x="9377" y="35242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-10434726">
            <a:off x="5334000" y="2165350"/>
            <a:ext cx="881063" cy="1438275"/>
          </a:xfrm>
          <a:custGeom>
            <a:avLst/>
            <a:gdLst>
              <a:gd name="T0" fmla="*/ 2147483647 w 21600"/>
              <a:gd name="T1" fmla="*/ 2147483647 h 35242"/>
              <a:gd name="T2" fmla="*/ 2147483647 w 21600"/>
              <a:gd name="T3" fmla="*/ 0 h 35242"/>
              <a:gd name="T4" fmla="*/ 2147483647 w 21600"/>
              <a:gd name="T5" fmla="*/ 2147483647 h 35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242" fill="none" extrusionOk="0">
                <a:moveTo>
                  <a:pt x="9377" y="35242"/>
                </a:moveTo>
                <a:cubicBezTo>
                  <a:pt x="3507" y="31214"/>
                  <a:pt x="0" y="24552"/>
                  <a:pt x="0" y="17433"/>
                </a:cubicBezTo>
                <a:cubicBezTo>
                  <a:pt x="0" y="10543"/>
                  <a:pt x="3286" y="4067"/>
                  <a:pt x="8846" y="-1"/>
                </a:cubicBezTo>
              </a:path>
              <a:path w="21600" h="35242" stroke="0" extrusionOk="0">
                <a:moveTo>
                  <a:pt x="9377" y="35242"/>
                </a:moveTo>
                <a:cubicBezTo>
                  <a:pt x="3507" y="31214"/>
                  <a:pt x="0" y="24552"/>
                  <a:pt x="0" y="17433"/>
                </a:cubicBezTo>
                <a:cubicBezTo>
                  <a:pt x="0" y="10543"/>
                  <a:pt x="3286" y="4067"/>
                  <a:pt x="8846" y="-1"/>
                </a:cubicBezTo>
                <a:lnTo>
                  <a:pt x="21600" y="17433"/>
                </a:lnTo>
                <a:lnTo>
                  <a:pt x="9377" y="35242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304800" y="231775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itchFamily="18" charset="0"/>
              </a:rPr>
              <a:t>Chiều dòng điện</a:t>
            </a:r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1600200" y="269875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304800" y="4495800"/>
            <a:ext cx="807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itchFamily="18" charset="0"/>
              </a:rPr>
              <a:t>C</a:t>
            </a:r>
            <a:r>
              <a:rPr lang="en-US" altLang="vi-VN" sz="2600" b="1" baseline="-25000">
                <a:latin typeface="Times New Roman" pitchFamily="18" charset="0"/>
              </a:rPr>
              <a:t>4 </a:t>
            </a:r>
            <a:r>
              <a:rPr lang="en-US" altLang="vi-VN" sz="2600" b="1">
                <a:latin typeface="Times New Roman" pitchFamily="18" charset="0"/>
              </a:rPr>
              <a:t>:</a:t>
            </a:r>
            <a:r>
              <a:rPr lang="en-US" altLang="vi-VN" sz="2600" b="1" i="1">
                <a:latin typeface="Times New Roman" pitchFamily="18" charset="0"/>
              </a:rPr>
              <a:t> </a:t>
            </a:r>
            <a:r>
              <a:rPr lang="en-US" altLang="vi-VN" sz="2600" b="1">
                <a:latin typeface="Times New Roman" pitchFamily="18" charset="0"/>
              </a:rPr>
              <a:t>Xem hình 20.4 và so sánh chiều quy ước của dòng điện với chiều dịch chuyển có hướng của các êlectrôn tự do trong dây dẫn kim loại.</a:t>
            </a: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228600" y="575945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Trả lời : </a:t>
            </a:r>
            <a:r>
              <a:rPr lang="en-US" altLang="vi-VN" sz="2800" b="1">
                <a:solidFill>
                  <a:srgbClr val="0066FF"/>
                </a:solidFill>
                <a:latin typeface="Times New Roman" pitchFamily="18" charset="0"/>
              </a:rPr>
              <a:t>Chiều dòng điện ngược với chiều dịch chuyển có hướng của các êlectrôn tự do trong kim loại.</a:t>
            </a:r>
          </a:p>
        </p:txBody>
      </p:sp>
      <p:sp>
        <p:nvSpPr>
          <p:cNvPr id="11290" name="Text Box 49"/>
          <p:cNvSpPr txBox="1">
            <a:spLocks noChangeArrowheads="1"/>
          </p:cNvSpPr>
          <p:nvPr/>
        </p:nvSpPr>
        <p:spPr bwMode="auto">
          <a:xfrm>
            <a:off x="0" y="1066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II. Chiều dòng điện: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291" name="Text Box 50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292" name="Text Box 51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7" name="1A523250.wav">
            <a:hlinkClick r:id="" action="ppaction://media"/>
          </p:cNvPr>
          <p:cNvPicPr>
            <a:picLocks noChangeAspect="1"/>
          </p:cNvPicPr>
          <p:nvPr>
            <a:wavAudioFile r:embed="rId1" name="1A52881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E223265.wav">
            <a:hlinkClick r:id="" action="ppaction://media"/>
          </p:cNvPr>
          <p:cNvPicPr>
            <a:picLocks noChangeAspect="1"/>
          </p:cNvPicPr>
          <p:nvPr>
            <a:wavAudioFile r:embed="rId2" name="DE22041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4624E-7 C 0.0757 4.04624E-7 0.1375 0.05595 0.1375 0.12509 C 0.1375 0.19422 0.0757 0.2504 -3.05556E-6 0.2504 C -0.07604 0.2504 -0.1375 0.19422 -0.1375 0.12509 C -0.1375 0.05595 -0.07604 4.04624E-7 -3.05556E-6 4.04624E-7 Z " pathEditMode="relative" rAng="0" ptsTypes="fffff">
                                      <p:cBhvr>
                                        <p:cTn id="14" dur="2000" spd="-100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85 C -0.01441 -0.00903 -0.02882 -0.0162 -0.04444 -0.01875 C -0.06007 -0.0213 -0.07552 -0.01991 -0.09357 -0.01667 C -0.11163 -0.01342 -0.13541 -0.00926 -0.15243 0.00023 C -0.16944 0.00972 -0.18524 0.02361 -0.19566 0.04051 C -0.20607 0.05741 -0.21371 0.08218 -0.21475 0.10185 C -0.2158 0.12153 -0.20989 0.14259 -0.20191 0.15903 C -0.19392 0.17546 -0.1783 0.19051 -0.16666 0.20116 C -0.15503 0.21181 -0.14548 0.21713 -0.13177 0.22245 C -0.11805 0.22778 -0.10121 0.2331 -0.08455 0.2331 C -0.06788 0.2331 -0.05017 0.22917 -0.03211 0.22245 C -0.01406 0.21574 0.00886 0.20648 0.02344 0.19283 C 0.03802 0.17917 0.04879 0.15833 0.05521 0.14005 C 0.06164 0.12176 0.06459 0.10023 0.06198 0.08264 C 0.05938 0.06505 0.04792 0.04699 0.03976 0.03403 C 0.0316 0.02107 0.02205 0.01273 0.01268 0.0044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10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289E-6 C 0.00208 0.0141 0.0052 0.03445 0.00208 0.05133 C -0.00105 0.06821 -0.0099 0.08832 -0.01858 0.10196 C -0.02726 0.11561 -0.03924 0.12578 -0.05035 0.13364 C -0.06146 0.1415 -0.07153 0.14451 -0.08525 0.14844 C -0.09896 0.15237 -0.11771 0.15699 -0.13299 0.15699 C -0.14827 0.15699 -0.16407 0.1526 -0.17743 0.14844 C -0.1908 0.14428 -0.20365 0.13757 -0.21389 0.13156 C -0.22414 0.12555 -0.23108 0.12393 -0.23924 0.1126 C -0.2474 0.10127 -0.25851 0.08162 -0.26303 0.06404 C -0.26754 0.04647 -0.26875 0.02381 -0.26632 0.00693 C -0.26389 -0.00994 -0.2573 -0.02474 -0.24879 -0.03746 C -0.24028 -0.05017 -0.23004 -0.05919 -0.21546 -0.06913 C -0.20087 -0.07908 -0.17813 -0.09202 -0.16146 -0.09665 C -0.1448 -0.10127 -0.12865 -0.09757 -0.11546 -0.09665 C -0.10226 -0.09572 -0.0948 -0.09503 -0.08212 -0.09041 C -0.06945 -0.08578 -0.05105 -0.07861 -0.03924 -0.06913 C -0.02743 -0.05965 -0.01737 -0.04486 -0.01077 -0.0333 C -0.00417 -0.02174 -0.00226 -0.00694 4.44444E-6 1.50289E-6 Z " pathEditMode="relative" rAng="0" ptsTypes="aaaaaaaaaaaaaaaaaaa">
                                      <p:cBhvr>
                                        <p:cTn id="18" dur="2000" spd="-100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27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C -0.00486 0.00694 -0.0132 0.02058 -0.02066 0.02752 C -0.02813 0.03446 -0.03455 0.03816 -0.04445 0.04232 C -0.05434 0.04648 -0.06545 0.05087 -0.07952 0.05295 C -0.09358 0.05503 -0.11233 0.05688 -0.12865 0.05503 C -0.14497 0.05318 -0.16355 0.04902 -0.17778 0.04232 C -0.19202 0.03561 -0.20417 0.02775 -0.21441 0.0148 C -0.22466 0.00185 -0.2342 -0.02034 -0.23976 -0.03583 C -0.24532 -0.05132 -0.24914 -0.06196 -0.24775 -0.07815 C -0.24636 -0.09433 -0.24063 -0.11745 -0.23177 -0.13317 C -0.22292 -0.1489 -0.20834 -0.16231 -0.1948 -0.17317 C -0.18125 -0.18404 -0.16806 -0.19468 -0.15035 -0.19861 C -0.13264 -0.20254 -0.10816 -0.1993 -0.08889 -0.19653 C -0.06962 -0.19375 -0.0507 -0.19121 -0.03507 -0.18173 C -0.01945 -0.17225 -0.00504 -0.15445 0.00468 -0.13942 C 0.01441 -0.12439 0.02083 -0.10658 0.02378 -0.09086 C 0.02673 -0.07514 0.02517 -0.05687 0.02257 -0.04416 C 0.01996 -0.03144 0.01215 -0.02196 0.00833 -0.01456 C 0.00451 -0.00716 0.00486 -0.00693 3.61111E-6 -4.73988E-6 Z " pathEditMode="relative" rAng="0" ptsTypes="aaaaaaaaaaaaaaaaaaa">
                                      <p:cBhvr>
                                        <p:cTn id="20" dur="2000" spd="-100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72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1.27168E-6 C -0.01875 0.00416 -0.02847 0.00277 -0.04115 0.00208 C -0.05382 0.00139 -0.06771 -0.00046 -0.0809 -0.00439 C -0.0941 -0.00832 -0.10799 -0.01133 -0.12066 -0.02127 C -0.13333 -0.03122 -0.14844 -0.04994 -0.15712 -0.06359 C -0.1658 -0.07723 -0.17049 -0.08786 -0.17292 -0.10359 C -0.17535 -0.11931 -0.17639 -0.14174 -0.17135 -0.15861 C -0.16632 -0.17549 -0.15608 -0.19052 -0.14288 -0.20509 C -0.12969 -0.21965 -0.11128 -0.23723 -0.09201 -0.24532 C -0.07274 -0.25341 -0.04809 -0.25572 -0.02691 -0.25364 C -0.00573 -0.25156 0.01753 -0.24278 0.0349 -0.2326 C 0.05226 -0.22243 0.06771 -0.20902 0.07778 -0.19237 C 0.08785 -0.17572 0.09427 -0.15283 0.09531 -0.13318 C 0.09635 -0.11353 0.09288 -0.09226 0.0842 -0.07399 C 0.07552 -0.05572 0.05764 -0.03561 0.04288 -0.02335 C 0.02813 -0.0111 0.00938 -0.00416 -0.00469 1.27168E-6 Z " pathEditMode="relative" rAng="0" ptsTypes="aaaaaaaaaaaaaaaa">
                                      <p:cBhvr>
                                        <p:cTn id="22" dur="2000" spd="-100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25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1965E-6 C -0.01128 -0.00323 -0.02396 -0.00601 -0.03802 -0.01479 C -0.05208 -0.02358 -0.07292 -0.0363 -0.08403 -0.05294 C -0.09514 -0.06959 -0.10226 -0.09595 -0.10469 -0.11468 C -0.10712 -0.13341 -0.10486 -0.14982 -0.09844 -0.16531 C -0.09201 -0.18081 -0.07969 -0.19491 -0.06667 -0.20716 C -0.05365 -0.21942 -0.03872 -0.23075 -0.02066 -0.23907 C -0.0026 -0.24739 0.02222 -0.25641 0.04132 -0.25641 C 0.06042 -0.25641 0.07743 -0.24855 0.09358 -0.2393 C 0.10972 -0.23005 0.12639 -0.21479 0.13802 -0.20138 C 0.14965 -0.18797 0.15937 -0.17595 0.16354 -0.15907 C 0.16771 -0.14219 0.16615 -0.11745 0.16354 -0.09988 C 0.16094 -0.08231 0.15573 -0.06612 0.14757 -0.05341 C 0.13941 -0.04069 0.12674 -0.03283 0.11424 -0.02381 C 0.10174 -0.01479 0.08698 -0.00462 0.07309 -4.21965E-6 C 0.0592 0.00463 0.04271 0.00417 0.03021 0.00417 C 0.01771 0.00417 0.01128 0.00324 2.77778E-7 -4.21965E-6 Z " pathEditMode="relative" rAng="0" ptsTypes="aaaaaaaaaaaaaaaaa">
                                      <p:cBhvr>
                                        <p:cTn id="24" dur="2000" spd="-100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126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2.31214E-7 C -0.01493 -0.01272 -0.02552 -0.02913 -0.02847 -0.04855 C -0.03142 -0.06798 -0.03195 -0.09618 -0.02604 -0.11676 C -0.02014 -0.13734 -0.00538 -0.15815 0.00729 -0.17179 C 0.01996 -0.18543 0.03993 -0.19399 0.05017 -0.19931 C 0.06042 -0.20462 0.05746 -0.20254 0.06875 -0.20347 C 0.08003 -0.20439 0.10121 -0.20763 0.1184 -0.20555 C 0.13559 -0.20347 0.15503 -0.19954 0.17153 -0.19029 C 0.18802 -0.18104 0.20642 -0.16647 0.21771 -0.15006 C 0.22899 -0.13364 0.23628 -0.10821 0.23906 -0.09133 C 0.24184 -0.07445 0.23785 -0.0622 0.23437 -0.04925 C 0.2309 -0.0363 0.225 -0.02451 0.2184 -0.01318 C 0.2118 -0.00185 0.20208 0.0111 0.19462 0.0185 C 0.18715 0.0259 0.18142 0.02659 0.17396 0.03121 C 0.16649 0.03584 0.15868 0.04277 0.1493 0.04647 C 0.13993 0.05017 0.12882 0.05179 0.11771 0.05295 C 0.1066 0.0541 0.09479 0.05503 0.08264 0.05295 C 0.07049 0.05087 0.05538 0.04555 0.04462 0.04023 C 0.03385 0.03491 0.02708 0.02728 0.0184 0.02058 C 0.00972 0.01387 -0.00243 0.00439 -0.00781 -2.31214E-7 Z " pathEditMode="relative" rAng="0" ptsTypes="aaaaaaaaaaaaaaaaaaaa">
                                      <p:cBhvr>
                                        <p:cTn id="26" dur="2000" spd="-100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-7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1203 C 0.01389 -0.02708 0.02708 -0.04514 0.0434 -0.05856 C 0.05972 -0.07199 0.08524 -0.08611 0.10538 -0.09236 C 0.12552 -0.09861 0.14323 -0.10069 0.16406 -0.09653 C 0.1849 -0.09236 0.21354 -0.08194 0.23073 -0.0669 C 0.24792 -0.05185 0.26059 -0.02569 0.26719 -0.00555 C 0.27378 0.01459 0.27344 0.03565 0.27049 0.05371 C 0.26753 0.07176 0.26042 0.08797 0.24983 0.10232 C 0.23924 0.11667 0.21944 0.13172 0.20694 0.14051 C 0.19444 0.14931 0.18872 0.15255 0.17517 0.15533 C 0.16163 0.1581 0.14479 0.15996 0.12604 0.15741 C 0.10729 0.15486 0.07813 0.14815 0.0625 0.14051 C 0.04688 0.13287 0.04132 0.12176 0.03229 0.11088 C 0.02326 0.1 0.01354 0.08773 0.00851 0.07477 C 0.00347 0.06181 0.00208 0.04537 0.00208 0.03241 C 0.00208 0.01945 1.11022E-16 0.00301 0.00694 -0.01203 Z " pathEditMode="relative" rAng="0" ptsTypes="aaaaaaaaaaaaaaaa">
                                      <p:cBhvr>
                                        <p:cTn id="28" dur="2000" spd="-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41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2.22222E-6 C 0.01944 -0.00463 0.04305 -0.01366 0.06232 -0.01482 C 0.08159 -0.01597 0.10416 -0.01412 0.12274 -0.00648 C 0.14132 0.00116 0.16076 0.01828 0.17343 0.03171 C 0.18611 0.04514 0.19357 0.06157 0.19896 0.07407 C 0.20434 0.08657 0.20521 0.0956 0.20538 0.10671 C 0.20555 0.11782 0.20312 0.13055 0.20052 0.14051 C 0.19791 0.15046 0.19305 0.15972 0.18941 0.16713 C 0.18576 0.17453 0.18489 0.17662 0.1783 0.18495 C 0.1717 0.19328 0.16232 0.20856 0.14965 0.21782 C 0.13698 0.22708 0.1184 0.23703 0.10208 0.2412 C 0.08576 0.24537 0.071 0.24791 0.05121 0.24328 C 0.03142 0.23866 0.00034 0.22523 -0.01702 0.21366 C -0.03438 0.20208 -0.04479 0.18796 -0.05348 0.17338 C -0.06216 0.15879 -0.06927 0.14699 -0.06945 0.12685 C -0.06962 0.10671 -0.06441 0.07176 -0.05504 0.05278 C -0.04566 0.03379 -0.02448 0.02199 -0.01372 0.0125 C -0.00295 0.00301 -0.00591 0.00463 0.00677 2.22222E-6 Z " pathEditMode="relative" rAng="0" ptsTypes="aaaaaaaaaaaaaaaaaa">
                                      <p:cBhvr>
                                        <p:cTn id="30" dur="2000" spd="-100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115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6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9670" grpId="0" animBg="1"/>
      <p:bldP spid="69671" grpId="0" animBg="1"/>
      <p:bldP spid="69672" grpId="0"/>
      <p:bldP spid="69673" grpId="0" animBg="1"/>
      <p:bldP spid="69674" grpId="0"/>
      <p:bldP spid="696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533400" y="4648200"/>
            <a:ext cx="2300288" cy="1397000"/>
            <a:chOff x="336" y="2928"/>
            <a:chExt cx="1449" cy="880"/>
          </a:xfrm>
        </p:grpSpPr>
        <p:grpSp>
          <p:nvGrpSpPr>
            <p:cNvPr id="12410" name="Group 4"/>
            <p:cNvGrpSpPr>
              <a:grpSpLocks/>
            </p:cNvGrpSpPr>
            <p:nvPr/>
          </p:nvGrpSpPr>
          <p:grpSpPr bwMode="auto">
            <a:xfrm>
              <a:off x="912" y="2928"/>
              <a:ext cx="624" cy="288"/>
              <a:chOff x="2684" y="3796"/>
              <a:chExt cx="624" cy="288"/>
            </a:xfrm>
          </p:grpSpPr>
          <p:sp>
            <p:nvSpPr>
              <p:cNvPr id="12431" name="Line 5"/>
              <p:cNvSpPr>
                <a:spLocks noChangeShapeType="1"/>
              </p:cNvSpPr>
              <p:nvPr/>
            </p:nvSpPr>
            <p:spPr bwMode="auto">
              <a:xfrm>
                <a:off x="2784" y="3840"/>
                <a:ext cx="48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Line 6"/>
              <p:cNvSpPr>
                <a:spLocks noChangeShapeType="1"/>
              </p:cNvSpPr>
              <p:nvPr/>
            </p:nvSpPr>
            <p:spPr bwMode="auto">
              <a:xfrm>
                <a:off x="2832" y="3840"/>
                <a:ext cx="48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33" name="Group 7"/>
              <p:cNvGrpSpPr>
                <a:grpSpLocks/>
              </p:cNvGrpSpPr>
              <p:nvPr/>
            </p:nvGrpSpPr>
            <p:grpSpPr bwMode="auto">
              <a:xfrm>
                <a:off x="2684" y="3796"/>
                <a:ext cx="624" cy="288"/>
                <a:chOff x="2688" y="3792"/>
                <a:chExt cx="624" cy="288"/>
              </a:xfrm>
            </p:grpSpPr>
            <p:sp>
              <p:nvSpPr>
                <p:cNvPr id="12434" name="Line 8"/>
                <p:cNvSpPr>
                  <a:spLocks noChangeShapeType="1"/>
                </p:cNvSpPr>
                <p:nvPr/>
              </p:nvSpPr>
              <p:spPr bwMode="auto">
                <a:xfrm>
                  <a:off x="2688" y="3936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35" name="Group 9"/>
                <p:cNvGrpSpPr>
                  <a:grpSpLocks/>
                </p:cNvGrpSpPr>
                <p:nvPr/>
              </p:nvGrpSpPr>
              <p:grpSpPr bwMode="auto">
                <a:xfrm>
                  <a:off x="2832" y="3792"/>
                  <a:ext cx="480" cy="288"/>
                  <a:chOff x="2832" y="3792"/>
                  <a:chExt cx="480" cy="288"/>
                </a:xfrm>
              </p:grpSpPr>
              <p:sp>
                <p:nvSpPr>
                  <p:cNvPr id="1243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379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3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936"/>
                    <a:ext cx="288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3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79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840"/>
                    <a:ext cx="9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4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3840"/>
                    <a:ext cx="0" cy="192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411" name="Group 15"/>
            <p:cNvGrpSpPr>
              <a:grpSpLocks/>
            </p:cNvGrpSpPr>
            <p:nvPr/>
          </p:nvGrpSpPr>
          <p:grpSpPr bwMode="auto">
            <a:xfrm>
              <a:off x="624" y="3552"/>
              <a:ext cx="672" cy="256"/>
              <a:chOff x="1920" y="3072"/>
              <a:chExt cx="720" cy="288"/>
            </a:xfrm>
          </p:grpSpPr>
          <p:sp>
            <p:nvSpPr>
              <p:cNvPr id="12426" name="Line 16"/>
              <p:cNvSpPr>
                <a:spLocks noChangeShapeType="1"/>
              </p:cNvSpPr>
              <p:nvPr/>
            </p:nvSpPr>
            <p:spPr bwMode="auto">
              <a:xfrm flipV="1">
                <a:off x="2448" y="321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Line 17"/>
              <p:cNvSpPr>
                <a:spLocks noChangeShapeType="1"/>
              </p:cNvSpPr>
              <p:nvPr/>
            </p:nvSpPr>
            <p:spPr bwMode="auto">
              <a:xfrm>
                <a:off x="1920" y="3216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Oval 18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288" cy="288"/>
              </a:xfrm>
              <a:prstGeom prst="ellips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2429" name="Line 19"/>
              <p:cNvSpPr>
                <a:spLocks noChangeShapeType="1"/>
              </p:cNvSpPr>
              <p:nvPr/>
            </p:nvSpPr>
            <p:spPr bwMode="auto">
              <a:xfrm flipH="1">
                <a:off x="2208" y="3120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Line 20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12" name="Group 21"/>
            <p:cNvGrpSpPr>
              <a:grpSpLocks/>
            </p:cNvGrpSpPr>
            <p:nvPr/>
          </p:nvGrpSpPr>
          <p:grpSpPr bwMode="auto">
            <a:xfrm>
              <a:off x="336" y="2928"/>
              <a:ext cx="768" cy="327"/>
              <a:chOff x="3792" y="3969"/>
              <a:chExt cx="768" cy="327"/>
            </a:xfrm>
          </p:grpSpPr>
          <p:sp>
            <p:nvSpPr>
              <p:cNvPr id="12419" name="Line 22"/>
              <p:cNvSpPr>
                <a:spLocks noChangeShapeType="1"/>
              </p:cNvSpPr>
              <p:nvPr/>
            </p:nvSpPr>
            <p:spPr bwMode="auto">
              <a:xfrm>
                <a:off x="3792" y="4113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20" name="Group 23"/>
              <p:cNvGrpSpPr>
                <a:grpSpLocks/>
              </p:cNvGrpSpPr>
              <p:nvPr/>
            </p:nvGrpSpPr>
            <p:grpSpPr bwMode="auto">
              <a:xfrm>
                <a:off x="3792" y="3969"/>
                <a:ext cx="768" cy="327"/>
                <a:chOff x="3504" y="3120"/>
                <a:chExt cx="768" cy="327"/>
              </a:xfrm>
            </p:grpSpPr>
            <p:sp>
              <p:nvSpPr>
                <p:cNvPr id="12421" name="Line 24"/>
                <p:cNvSpPr>
                  <a:spLocks noChangeShapeType="1"/>
                </p:cNvSpPr>
                <p:nvPr/>
              </p:nvSpPr>
              <p:spPr bwMode="auto">
                <a:xfrm>
                  <a:off x="3936" y="3264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504" y="3120"/>
                  <a:ext cx="72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8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endParaRPr lang="vi-VN" altLang="vi-VN" sz="2800">
                    <a:solidFill>
                      <a:srgbClr val="80008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423" name="Oval 26"/>
                <p:cNvSpPr>
                  <a:spLocks noChangeArrowheads="1"/>
                </p:cNvSpPr>
                <p:nvPr/>
              </p:nvSpPr>
              <p:spPr bwMode="auto">
                <a:xfrm>
                  <a:off x="3744" y="32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vi-VN" sz="2800">
                    <a:solidFill>
                      <a:srgbClr val="80008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424" name="Oval 27"/>
                <p:cNvSpPr>
                  <a:spLocks noChangeArrowheads="1"/>
                </p:cNvSpPr>
                <p:nvPr/>
              </p:nvSpPr>
              <p:spPr bwMode="auto">
                <a:xfrm>
                  <a:off x="3888" y="32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vi-VN" altLang="vi-VN" sz="2800">
                    <a:solidFill>
                      <a:srgbClr val="80008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42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776" y="3224"/>
                  <a:ext cx="144" cy="8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413" name="Line 29"/>
            <p:cNvSpPr>
              <a:spLocks noChangeShapeType="1"/>
            </p:cNvSpPr>
            <p:nvPr/>
          </p:nvSpPr>
          <p:spPr bwMode="auto">
            <a:xfrm flipV="1">
              <a:off x="336" y="3063"/>
              <a:ext cx="0" cy="624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30"/>
            <p:cNvSpPr>
              <a:spLocks noChangeShapeType="1"/>
            </p:cNvSpPr>
            <p:nvPr/>
          </p:nvSpPr>
          <p:spPr bwMode="auto">
            <a:xfrm flipH="1">
              <a:off x="336" y="3072"/>
              <a:ext cx="19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31"/>
            <p:cNvSpPr>
              <a:spLocks noChangeShapeType="1"/>
            </p:cNvSpPr>
            <p:nvPr/>
          </p:nvSpPr>
          <p:spPr bwMode="auto">
            <a:xfrm>
              <a:off x="1305" y="3072"/>
              <a:ext cx="480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Line 32"/>
            <p:cNvSpPr>
              <a:spLocks noChangeShapeType="1"/>
            </p:cNvSpPr>
            <p:nvPr/>
          </p:nvSpPr>
          <p:spPr bwMode="auto">
            <a:xfrm flipV="1">
              <a:off x="1776" y="3063"/>
              <a:ext cx="0" cy="624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Line 33"/>
            <p:cNvSpPr>
              <a:spLocks noChangeShapeType="1"/>
            </p:cNvSpPr>
            <p:nvPr/>
          </p:nvSpPr>
          <p:spPr bwMode="auto">
            <a:xfrm flipH="1">
              <a:off x="1287" y="3681"/>
              <a:ext cx="480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34"/>
            <p:cNvSpPr>
              <a:spLocks noChangeShapeType="1"/>
            </p:cNvSpPr>
            <p:nvPr/>
          </p:nvSpPr>
          <p:spPr bwMode="auto">
            <a:xfrm>
              <a:off x="336" y="3678"/>
              <a:ext cx="336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1" name="Text Box 35"/>
          <p:cNvSpPr txBox="1">
            <a:spLocks noChangeArrowheads="1"/>
          </p:cNvSpPr>
          <p:nvPr/>
        </p:nvSpPr>
        <p:spPr bwMode="auto">
          <a:xfrm>
            <a:off x="914400" y="44338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800080"/>
                </a:solidFill>
              </a:rPr>
              <a:t>K</a:t>
            </a:r>
          </a:p>
        </p:txBody>
      </p:sp>
      <p:grpSp>
        <p:nvGrpSpPr>
          <p:cNvPr id="12292" name="Group 36"/>
          <p:cNvGrpSpPr>
            <a:grpSpLocks/>
          </p:cNvGrpSpPr>
          <p:nvPr/>
        </p:nvGrpSpPr>
        <p:grpSpPr bwMode="auto">
          <a:xfrm>
            <a:off x="3429000" y="4648200"/>
            <a:ext cx="2300288" cy="1457325"/>
            <a:chOff x="2142" y="2946"/>
            <a:chExt cx="1449" cy="918"/>
          </a:xfrm>
        </p:grpSpPr>
        <p:grpSp>
          <p:nvGrpSpPr>
            <p:cNvPr id="12377" name="Group 37"/>
            <p:cNvGrpSpPr>
              <a:grpSpLocks/>
            </p:cNvGrpSpPr>
            <p:nvPr/>
          </p:nvGrpSpPr>
          <p:grpSpPr bwMode="auto">
            <a:xfrm>
              <a:off x="2142" y="2946"/>
              <a:ext cx="1449" cy="918"/>
              <a:chOff x="2055" y="2946"/>
              <a:chExt cx="1449" cy="918"/>
            </a:xfrm>
          </p:grpSpPr>
          <p:grpSp>
            <p:nvGrpSpPr>
              <p:cNvPr id="12379" name="Group 38"/>
              <p:cNvGrpSpPr>
                <a:grpSpLocks/>
              </p:cNvGrpSpPr>
              <p:nvPr/>
            </p:nvGrpSpPr>
            <p:grpSpPr bwMode="auto">
              <a:xfrm>
                <a:off x="2880" y="3534"/>
                <a:ext cx="624" cy="288"/>
                <a:chOff x="2684" y="3796"/>
                <a:chExt cx="624" cy="288"/>
              </a:xfrm>
            </p:grpSpPr>
            <p:sp>
              <p:nvSpPr>
                <p:cNvPr id="12400" name="Line 39"/>
                <p:cNvSpPr>
                  <a:spLocks noChangeShapeType="1"/>
                </p:cNvSpPr>
                <p:nvPr/>
              </p:nvSpPr>
              <p:spPr bwMode="auto">
                <a:xfrm>
                  <a:off x="2784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Line 40"/>
                <p:cNvSpPr>
                  <a:spLocks noChangeShapeType="1"/>
                </p:cNvSpPr>
                <p:nvPr/>
              </p:nvSpPr>
              <p:spPr bwMode="auto">
                <a:xfrm>
                  <a:off x="2832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02" name="Group 41"/>
                <p:cNvGrpSpPr>
                  <a:grpSpLocks/>
                </p:cNvGrpSpPr>
                <p:nvPr/>
              </p:nvGrpSpPr>
              <p:grpSpPr bwMode="auto">
                <a:xfrm>
                  <a:off x="2684" y="3796"/>
                  <a:ext cx="624" cy="288"/>
                  <a:chOff x="2688" y="3792"/>
                  <a:chExt cx="624" cy="288"/>
                </a:xfrm>
              </p:grpSpPr>
              <p:sp>
                <p:nvSpPr>
                  <p:cNvPr id="1240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936"/>
                    <a:ext cx="2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40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832" y="3792"/>
                    <a:ext cx="480" cy="288"/>
                    <a:chOff x="2832" y="3792"/>
                    <a:chExt cx="480" cy="288"/>
                  </a:xfrm>
                </p:grpSpPr>
                <p:sp>
                  <p:nvSpPr>
                    <p:cNvPr id="12405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792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6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936"/>
                      <a:ext cx="288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7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792"/>
                      <a:ext cx="0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8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840"/>
                      <a:ext cx="9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9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4" y="3840"/>
                      <a:ext cx="0" cy="1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2380" name="Group 49"/>
              <p:cNvGrpSpPr>
                <a:grpSpLocks/>
              </p:cNvGrpSpPr>
              <p:nvPr/>
            </p:nvGrpSpPr>
            <p:grpSpPr bwMode="auto">
              <a:xfrm>
                <a:off x="2448" y="2946"/>
                <a:ext cx="672" cy="256"/>
                <a:chOff x="1920" y="3072"/>
                <a:chExt cx="720" cy="288"/>
              </a:xfrm>
            </p:grpSpPr>
            <p:sp>
              <p:nvSpPr>
                <p:cNvPr id="1239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448" y="3216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Line 51"/>
                <p:cNvSpPr>
                  <a:spLocks noChangeShapeType="1"/>
                </p:cNvSpPr>
                <p:nvPr/>
              </p:nvSpPr>
              <p:spPr bwMode="auto">
                <a:xfrm>
                  <a:off x="1920" y="3216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Oval 52"/>
                <p:cNvSpPr>
                  <a:spLocks noChangeArrowheads="1"/>
                </p:cNvSpPr>
                <p:nvPr/>
              </p:nvSpPr>
              <p:spPr bwMode="auto">
                <a:xfrm>
                  <a:off x="2160" y="3072"/>
                  <a:ext cx="288" cy="288"/>
                </a:xfrm>
                <a:prstGeom prst="ellips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1239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208" y="3120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Line 54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1" name="Group 55"/>
              <p:cNvGrpSpPr>
                <a:grpSpLocks/>
              </p:cNvGrpSpPr>
              <p:nvPr/>
            </p:nvGrpSpPr>
            <p:grpSpPr bwMode="auto">
              <a:xfrm>
                <a:off x="2160" y="3537"/>
                <a:ext cx="768" cy="327"/>
                <a:chOff x="3792" y="3969"/>
                <a:chExt cx="768" cy="327"/>
              </a:xfrm>
            </p:grpSpPr>
            <p:sp>
              <p:nvSpPr>
                <p:cNvPr id="12388" name="Line 56"/>
                <p:cNvSpPr>
                  <a:spLocks noChangeShapeType="1"/>
                </p:cNvSpPr>
                <p:nvPr/>
              </p:nvSpPr>
              <p:spPr bwMode="auto">
                <a:xfrm>
                  <a:off x="3792" y="4113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89" name="Group 57"/>
                <p:cNvGrpSpPr>
                  <a:grpSpLocks/>
                </p:cNvGrpSpPr>
                <p:nvPr/>
              </p:nvGrpSpPr>
              <p:grpSpPr bwMode="auto">
                <a:xfrm>
                  <a:off x="3792" y="3969"/>
                  <a:ext cx="768" cy="327"/>
                  <a:chOff x="3504" y="3120"/>
                  <a:chExt cx="768" cy="327"/>
                </a:xfrm>
              </p:grpSpPr>
              <p:sp>
                <p:nvSpPr>
                  <p:cNvPr id="1239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264"/>
                    <a:ext cx="33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3120"/>
                    <a:ext cx="720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0000CC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vi-VN" altLang="vi-VN" sz="2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9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9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94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224"/>
                    <a:ext cx="144" cy="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82" name="Line 63"/>
              <p:cNvSpPr>
                <a:spLocks noChangeShapeType="1"/>
              </p:cNvSpPr>
              <p:nvPr/>
            </p:nvSpPr>
            <p:spPr bwMode="auto">
              <a:xfrm flipV="1">
                <a:off x="2055" y="3063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Line 64"/>
              <p:cNvSpPr>
                <a:spLocks noChangeShapeType="1"/>
              </p:cNvSpPr>
              <p:nvPr/>
            </p:nvSpPr>
            <p:spPr bwMode="auto">
              <a:xfrm flipH="1">
                <a:off x="2055" y="307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Line 65"/>
              <p:cNvSpPr>
                <a:spLocks noChangeShapeType="1"/>
              </p:cNvSpPr>
              <p:nvPr/>
            </p:nvSpPr>
            <p:spPr bwMode="auto">
              <a:xfrm>
                <a:off x="3024" y="307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Line 66"/>
              <p:cNvSpPr>
                <a:spLocks noChangeShapeType="1"/>
              </p:cNvSpPr>
              <p:nvPr/>
            </p:nvSpPr>
            <p:spPr bwMode="auto">
              <a:xfrm flipV="1">
                <a:off x="3495" y="3063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Line 67"/>
              <p:cNvSpPr>
                <a:spLocks noChangeShapeType="1"/>
              </p:cNvSpPr>
              <p:nvPr/>
            </p:nvSpPr>
            <p:spPr bwMode="auto">
              <a:xfrm flipH="1">
                <a:off x="2160" y="307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Line 68"/>
              <p:cNvSpPr>
                <a:spLocks noChangeShapeType="1"/>
              </p:cNvSpPr>
              <p:nvPr/>
            </p:nvSpPr>
            <p:spPr bwMode="auto">
              <a:xfrm>
                <a:off x="2055" y="3678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78" name="Text Box 69"/>
            <p:cNvSpPr txBox="1">
              <a:spLocks noChangeArrowheads="1"/>
            </p:cNvSpPr>
            <p:nvPr/>
          </p:nvSpPr>
          <p:spPr bwMode="auto">
            <a:xfrm>
              <a:off x="2496" y="341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solidFill>
                    <a:srgbClr val="0066FF"/>
                  </a:solidFill>
                </a:rPr>
                <a:t>K</a:t>
              </a:r>
            </a:p>
          </p:txBody>
        </p:sp>
      </p:grpSp>
      <p:grpSp>
        <p:nvGrpSpPr>
          <p:cNvPr id="12293" name="Group 70"/>
          <p:cNvGrpSpPr>
            <a:grpSpLocks/>
          </p:cNvGrpSpPr>
          <p:nvPr/>
        </p:nvGrpSpPr>
        <p:grpSpPr bwMode="auto">
          <a:xfrm>
            <a:off x="6019800" y="4460875"/>
            <a:ext cx="2500313" cy="1393825"/>
            <a:chOff x="3801" y="2809"/>
            <a:chExt cx="1575" cy="878"/>
          </a:xfrm>
        </p:grpSpPr>
        <p:grpSp>
          <p:nvGrpSpPr>
            <p:cNvPr id="12346" name="Group 71"/>
            <p:cNvGrpSpPr>
              <a:grpSpLocks/>
            </p:cNvGrpSpPr>
            <p:nvPr/>
          </p:nvGrpSpPr>
          <p:grpSpPr bwMode="auto">
            <a:xfrm>
              <a:off x="3801" y="2928"/>
              <a:ext cx="1575" cy="759"/>
              <a:chOff x="3801" y="2928"/>
              <a:chExt cx="1575" cy="759"/>
            </a:xfrm>
          </p:grpSpPr>
          <p:grpSp>
            <p:nvGrpSpPr>
              <p:cNvPr id="12348" name="Group 72"/>
              <p:cNvGrpSpPr>
                <a:grpSpLocks/>
              </p:cNvGrpSpPr>
              <p:nvPr/>
            </p:nvGrpSpPr>
            <p:grpSpPr bwMode="auto">
              <a:xfrm>
                <a:off x="4503" y="2928"/>
                <a:ext cx="624" cy="288"/>
                <a:chOff x="2684" y="3796"/>
                <a:chExt cx="624" cy="288"/>
              </a:xfrm>
            </p:grpSpPr>
            <p:sp>
              <p:nvSpPr>
                <p:cNvPr id="12367" name="Line 73"/>
                <p:cNvSpPr>
                  <a:spLocks noChangeShapeType="1"/>
                </p:cNvSpPr>
                <p:nvPr/>
              </p:nvSpPr>
              <p:spPr bwMode="auto">
                <a:xfrm>
                  <a:off x="2784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8" name="Line 74"/>
                <p:cNvSpPr>
                  <a:spLocks noChangeShapeType="1"/>
                </p:cNvSpPr>
                <p:nvPr/>
              </p:nvSpPr>
              <p:spPr bwMode="auto">
                <a:xfrm>
                  <a:off x="2832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69" name="Group 75"/>
                <p:cNvGrpSpPr>
                  <a:grpSpLocks/>
                </p:cNvGrpSpPr>
                <p:nvPr/>
              </p:nvGrpSpPr>
              <p:grpSpPr bwMode="auto">
                <a:xfrm>
                  <a:off x="2684" y="3796"/>
                  <a:ext cx="624" cy="288"/>
                  <a:chOff x="2688" y="3792"/>
                  <a:chExt cx="624" cy="288"/>
                </a:xfrm>
              </p:grpSpPr>
              <p:sp>
                <p:nvSpPr>
                  <p:cNvPr id="1237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936"/>
                    <a:ext cx="2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37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32" y="3792"/>
                    <a:ext cx="480" cy="288"/>
                    <a:chOff x="2832" y="3792"/>
                    <a:chExt cx="480" cy="288"/>
                  </a:xfrm>
                </p:grpSpPr>
                <p:sp>
                  <p:nvSpPr>
                    <p:cNvPr id="12372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792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3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936"/>
                      <a:ext cx="288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4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792"/>
                      <a:ext cx="0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5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840"/>
                      <a:ext cx="9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6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4" y="3840"/>
                      <a:ext cx="0" cy="1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2349" name="Group 83"/>
              <p:cNvGrpSpPr>
                <a:grpSpLocks/>
              </p:cNvGrpSpPr>
              <p:nvPr/>
            </p:nvGrpSpPr>
            <p:grpSpPr bwMode="auto">
              <a:xfrm>
                <a:off x="3801" y="3062"/>
                <a:ext cx="256" cy="625"/>
                <a:chOff x="3792" y="3071"/>
                <a:chExt cx="256" cy="625"/>
              </a:xfrm>
            </p:grpSpPr>
            <p:sp>
              <p:nvSpPr>
                <p:cNvPr id="12362" name="Line 8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830" y="3161"/>
                  <a:ext cx="179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3" name="Line 85"/>
                <p:cNvSpPr>
                  <a:spLocks noChangeShapeType="1"/>
                </p:cNvSpPr>
                <p:nvPr/>
              </p:nvSpPr>
              <p:spPr bwMode="auto">
                <a:xfrm rot="-5400000">
                  <a:off x="3831" y="3608"/>
                  <a:ext cx="17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4" name="Oval 86"/>
                <p:cNvSpPr>
                  <a:spLocks noChangeArrowheads="1"/>
                </p:cNvSpPr>
                <p:nvPr/>
              </p:nvSpPr>
              <p:spPr bwMode="auto">
                <a:xfrm rot="-5400000">
                  <a:off x="3785" y="3257"/>
                  <a:ext cx="269" cy="256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12365" name="Line 8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830" y="3300"/>
                  <a:ext cx="179" cy="17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6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3830" y="3300"/>
                  <a:ext cx="179" cy="17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50" name="Group 89"/>
              <p:cNvGrpSpPr>
                <a:grpSpLocks/>
              </p:cNvGrpSpPr>
              <p:nvPr/>
            </p:nvGrpSpPr>
            <p:grpSpPr bwMode="auto">
              <a:xfrm>
                <a:off x="3936" y="2928"/>
                <a:ext cx="768" cy="327"/>
                <a:chOff x="3792" y="3969"/>
                <a:chExt cx="768" cy="327"/>
              </a:xfrm>
            </p:grpSpPr>
            <p:sp>
              <p:nvSpPr>
                <p:cNvPr id="12355" name="Line 90"/>
                <p:cNvSpPr>
                  <a:spLocks noChangeShapeType="1"/>
                </p:cNvSpPr>
                <p:nvPr/>
              </p:nvSpPr>
              <p:spPr bwMode="auto">
                <a:xfrm>
                  <a:off x="3792" y="4113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56" name="Group 91"/>
                <p:cNvGrpSpPr>
                  <a:grpSpLocks/>
                </p:cNvGrpSpPr>
                <p:nvPr/>
              </p:nvGrpSpPr>
              <p:grpSpPr bwMode="auto">
                <a:xfrm>
                  <a:off x="3792" y="3969"/>
                  <a:ext cx="768" cy="327"/>
                  <a:chOff x="3504" y="3120"/>
                  <a:chExt cx="768" cy="327"/>
                </a:xfrm>
              </p:grpSpPr>
              <p:sp>
                <p:nvSpPr>
                  <p:cNvPr id="1235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264"/>
                    <a:ext cx="33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58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3120"/>
                    <a:ext cx="720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endParaRPr lang="vi-VN" altLang="vi-VN" sz="2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5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60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2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361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224"/>
                    <a:ext cx="144" cy="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51" name="Line 97"/>
              <p:cNvSpPr>
                <a:spLocks noChangeShapeType="1"/>
              </p:cNvSpPr>
              <p:nvPr/>
            </p:nvSpPr>
            <p:spPr bwMode="auto">
              <a:xfrm flipH="1">
                <a:off x="3927" y="307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Line 98"/>
              <p:cNvSpPr>
                <a:spLocks noChangeShapeType="1"/>
              </p:cNvSpPr>
              <p:nvPr/>
            </p:nvSpPr>
            <p:spPr bwMode="auto">
              <a:xfrm>
                <a:off x="4896" y="307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Line 99"/>
              <p:cNvSpPr>
                <a:spLocks noChangeShapeType="1"/>
              </p:cNvSpPr>
              <p:nvPr/>
            </p:nvSpPr>
            <p:spPr bwMode="auto">
              <a:xfrm flipV="1">
                <a:off x="5367" y="3063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Line 100"/>
              <p:cNvSpPr>
                <a:spLocks noChangeShapeType="1"/>
              </p:cNvSpPr>
              <p:nvPr/>
            </p:nvSpPr>
            <p:spPr bwMode="auto">
              <a:xfrm>
                <a:off x="3927" y="3675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47" name="Text Box 101"/>
            <p:cNvSpPr txBox="1">
              <a:spLocks noChangeArrowheads="1"/>
            </p:cNvSpPr>
            <p:nvPr/>
          </p:nvSpPr>
          <p:spPr bwMode="auto">
            <a:xfrm>
              <a:off x="4176" y="2809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12294" name="Rectangle 102"/>
          <p:cNvSpPr>
            <a:spLocks noChangeArrowheads="1"/>
          </p:cNvSpPr>
          <p:nvPr/>
        </p:nvSpPr>
        <p:spPr bwMode="auto">
          <a:xfrm>
            <a:off x="381000" y="169227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C5: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 Hãy dùng mũi tên như trong sơ đồ hình 21.1a để biểu diễn chiều dòng điện trong các sơ đồ mạch điện hình 21.1 b, c, d. </a:t>
            </a:r>
          </a:p>
        </p:txBody>
      </p:sp>
      <p:sp>
        <p:nvSpPr>
          <p:cNvPr id="54375" name="Text Box 103"/>
          <p:cNvSpPr txBox="1">
            <a:spLocks noChangeArrowheads="1"/>
          </p:cNvSpPr>
          <p:nvPr/>
        </p:nvSpPr>
        <p:spPr bwMode="auto">
          <a:xfrm>
            <a:off x="1295400" y="6096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800080"/>
                </a:solidFill>
                <a:latin typeface="Times New Roman" pitchFamily="18" charset="0"/>
              </a:rPr>
              <a:t>b)</a:t>
            </a:r>
          </a:p>
        </p:txBody>
      </p:sp>
      <p:sp>
        <p:nvSpPr>
          <p:cNvPr id="54376" name="Text Box 104"/>
          <p:cNvSpPr txBox="1">
            <a:spLocks noChangeArrowheads="1"/>
          </p:cNvSpPr>
          <p:nvPr/>
        </p:nvSpPr>
        <p:spPr bwMode="auto">
          <a:xfrm>
            <a:off x="41910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c)</a:t>
            </a:r>
          </a:p>
        </p:txBody>
      </p:sp>
      <p:sp>
        <p:nvSpPr>
          <p:cNvPr id="54377" name="Text Box 105"/>
          <p:cNvSpPr txBox="1">
            <a:spLocks noChangeArrowheads="1"/>
          </p:cNvSpPr>
          <p:nvPr/>
        </p:nvSpPr>
        <p:spPr bwMode="auto">
          <a:xfrm>
            <a:off x="7162800" y="601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d)</a:t>
            </a:r>
          </a:p>
        </p:txBody>
      </p:sp>
      <p:sp>
        <p:nvSpPr>
          <p:cNvPr id="54378" name="Text Box 106"/>
          <p:cNvSpPr txBox="1">
            <a:spLocks noChangeArrowheads="1"/>
          </p:cNvSpPr>
          <p:nvPr/>
        </p:nvSpPr>
        <p:spPr bwMode="auto">
          <a:xfrm>
            <a:off x="4343400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itchFamily="18" charset="0"/>
              </a:rPr>
              <a:t>a)</a:t>
            </a:r>
          </a:p>
        </p:txBody>
      </p:sp>
      <p:grpSp>
        <p:nvGrpSpPr>
          <p:cNvPr id="12299" name="Group 107"/>
          <p:cNvGrpSpPr>
            <a:grpSpLocks/>
          </p:cNvGrpSpPr>
          <p:nvPr/>
        </p:nvGrpSpPr>
        <p:grpSpPr bwMode="auto">
          <a:xfrm flipH="1">
            <a:off x="3948113" y="2667000"/>
            <a:ext cx="990600" cy="457200"/>
            <a:chOff x="2684" y="3796"/>
            <a:chExt cx="624" cy="288"/>
          </a:xfrm>
        </p:grpSpPr>
        <p:sp>
          <p:nvSpPr>
            <p:cNvPr id="12336" name="Line 108"/>
            <p:cNvSpPr>
              <a:spLocks noChangeShapeType="1"/>
            </p:cNvSpPr>
            <p:nvPr/>
          </p:nvSpPr>
          <p:spPr bwMode="auto">
            <a:xfrm>
              <a:off x="2784" y="3840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109"/>
            <p:cNvSpPr>
              <a:spLocks noChangeShapeType="1"/>
            </p:cNvSpPr>
            <p:nvPr/>
          </p:nvSpPr>
          <p:spPr bwMode="auto">
            <a:xfrm>
              <a:off x="2832" y="3840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38" name="Group 110"/>
            <p:cNvGrpSpPr>
              <a:grpSpLocks/>
            </p:cNvGrpSpPr>
            <p:nvPr/>
          </p:nvGrpSpPr>
          <p:grpSpPr bwMode="auto">
            <a:xfrm>
              <a:off x="2684" y="3796"/>
              <a:ext cx="624" cy="288"/>
              <a:chOff x="2688" y="3792"/>
              <a:chExt cx="624" cy="288"/>
            </a:xfrm>
          </p:grpSpPr>
          <p:sp>
            <p:nvSpPr>
              <p:cNvPr id="12339" name="Line 111"/>
              <p:cNvSpPr>
                <a:spLocks noChangeShapeType="1"/>
              </p:cNvSpPr>
              <p:nvPr/>
            </p:nvSpPr>
            <p:spPr bwMode="auto">
              <a:xfrm>
                <a:off x="2688" y="393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0" name="Group 112"/>
              <p:cNvGrpSpPr>
                <a:grpSpLocks/>
              </p:cNvGrpSpPr>
              <p:nvPr/>
            </p:nvGrpSpPr>
            <p:grpSpPr bwMode="auto">
              <a:xfrm>
                <a:off x="2832" y="3792"/>
                <a:ext cx="480" cy="288"/>
                <a:chOff x="2832" y="3792"/>
                <a:chExt cx="480" cy="288"/>
              </a:xfrm>
            </p:grpSpPr>
            <p:sp>
              <p:nvSpPr>
                <p:cNvPr id="12341" name="Line 113"/>
                <p:cNvSpPr>
                  <a:spLocks noChangeShapeType="1"/>
                </p:cNvSpPr>
                <p:nvPr/>
              </p:nvSpPr>
              <p:spPr bwMode="auto">
                <a:xfrm>
                  <a:off x="2928" y="379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2" name="Line 114"/>
                <p:cNvSpPr>
                  <a:spLocks noChangeShapeType="1"/>
                </p:cNvSpPr>
                <p:nvPr/>
              </p:nvSpPr>
              <p:spPr bwMode="auto">
                <a:xfrm>
                  <a:off x="3024" y="393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115"/>
                <p:cNvSpPr>
                  <a:spLocks noChangeShapeType="1"/>
                </p:cNvSpPr>
                <p:nvPr/>
              </p:nvSpPr>
              <p:spPr bwMode="auto">
                <a:xfrm>
                  <a:off x="2832" y="379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116"/>
                <p:cNvSpPr>
                  <a:spLocks noChangeShapeType="1"/>
                </p:cNvSpPr>
                <p:nvPr/>
              </p:nvSpPr>
              <p:spPr bwMode="auto">
                <a:xfrm>
                  <a:off x="3120" y="384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024" y="384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300" name="Group 118"/>
          <p:cNvGrpSpPr>
            <a:grpSpLocks/>
          </p:cNvGrpSpPr>
          <p:nvPr/>
        </p:nvGrpSpPr>
        <p:grpSpPr bwMode="auto">
          <a:xfrm>
            <a:off x="4648200" y="3657600"/>
            <a:ext cx="1066800" cy="406400"/>
            <a:chOff x="1920" y="3072"/>
            <a:chExt cx="720" cy="288"/>
          </a:xfrm>
        </p:grpSpPr>
        <p:sp>
          <p:nvSpPr>
            <p:cNvPr id="12331" name="Line 119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120"/>
            <p:cNvSpPr>
              <a:spLocks noChangeShapeType="1"/>
            </p:cNvSpPr>
            <p:nvPr/>
          </p:nvSpPr>
          <p:spPr bwMode="auto">
            <a:xfrm>
              <a:off x="1920" y="32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Oval 121"/>
            <p:cNvSpPr>
              <a:spLocks noChangeArrowheads="1"/>
            </p:cNvSpPr>
            <p:nvPr/>
          </p:nvSpPr>
          <p:spPr bwMode="auto">
            <a:xfrm>
              <a:off x="2160" y="307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334" name="Line 122"/>
            <p:cNvSpPr>
              <a:spLocks noChangeShapeType="1"/>
            </p:cNvSpPr>
            <p:nvPr/>
          </p:nvSpPr>
          <p:spPr bwMode="auto">
            <a:xfrm flipH="1">
              <a:off x="2208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123"/>
            <p:cNvSpPr>
              <a:spLocks noChangeShapeType="1"/>
            </p:cNvSpPr>
            <p:nvPr/>
          </p:nvSpPr>
          <p:spPr bwMode="auto">
            <a:xfrm>
              <a:off x="2208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1" name="Group 124"/>
          <p:cNvGrpSpPr>
            <a:grpSpLocks/>
          </p:cNvGrpSpPr>
          <p:nvPr/>
        </p:nvGrpSpPr>
        <p:grpSpPr bwMode="auto">
          <a:xfrm>
            <a:off x="3414713" y="3638550"/>
            <a:ext cx="1219200" cy="519113"/>
            <a:chOff x="3792" y="3969"/>
            <a:chExt cx="768" cy="327"/>
          </a:xfrm>
        </p:grpSpPr>
        <p:sp>
          <p:nvSpPr>
            <p:cNvPr id="12324" name="Line 125"/>
            <p:cNvSpPr>
              <a:spLocks noChangeShapeType="1"/>
            </p:cNvSpPr>
            <p:nvPr/>
          </p:nvSpPr>
          <p:spPr bwMode="auto">
            <a:xfrm>
              <a:off x="3792" y="411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5" name="Group 126"/>
            <p:cNvGrpSpPr>
              <a:grpSpLocks/>
            </p:cNvGrpSpPr>
            <p:nvPr/>
          </p:nvGrpSpPr>
          <p:grpSpPr bwMode="auto">
            <a:xfrm>
              <a:off x="3792" y="3969"/>
              <a:ext cx="768" cy="327"/>
              <a:chOff x="3504" y="3120"/>
              <a:chExt cx="768" cy="327"/>
            </a:xfrm>
          </p:grpSpPr>
          <p:sp>
            <p:nvSpPr>
              <p:cNvPr id="12326" name="Line 127"/>
              <p:cNvSpPr>
                <a:spLocks noChangeShapeType="1"/>
              </p:cNvSpPr>
              <p:nvPr/>
            </p:nvSpPr>
            <p:spPr bwMode="auto">
              <a:xfrm>
                <a:off x="3936" y="326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Text Box 128"/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72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vi-VN" altLang="vi-VN" sz="2800">
                  <a:latin typeface="Times New Roman" pitchFamily="18" charset="0"/>
                </a:endParaRPr>
              </a:p>
            </p:txBody>
          </p:sp>
          <p:sp>
            <p:nvSpPr>
              <p:cNvPr id="12328" name="Oval 129"/>
              <p:cNvSpPr>
                <a:spLocks noChangeArrowheads="1"/>
              </p:cNvSpPr>
              <p:nvPr/>
            </p:nvSpPr>
            <p:spPr bwMode="auto">
              <a:xfrm>
                <a:off x="3744" y="3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itchFamily="18" charset="0"/>
                </a:endParaRPr>
              </a:p>
            </p:txBody>
          </p:sp>
          <p:sp>
            <p:nvSpPr>
              <p:cNvPr id="12329" name="Oval 130"/>
              <p:cNvSpPr>
                <a:spLocks noChangeArrowheads="1"/>
              </p:cNvSpPr>
              <p:nvPr/>
            </p:nvSpPr>
            <p:spPr bwMode="auto">
              <a:xfrm>
                <a:off x="3888" y="3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itchFamily="18" charset="0"/>
                </a:endParaRPr>
              </a:p>
            </p:txBody>
          </p:sp>
          <p:sp>
            <p:nvSpPr>
              <p:cNvPr id="12330" name="Line 131"/>
              <p:cNvSpPr>
                <a:spLocks noChangeShapeType="1"/>
              </p:cNvSpPr>
              <p:nvPr/>
            </p:nvSpPr>
            <p:spPr bwMode="auto">
              <a:xfrm flipV="1">
                <a:off x="3776" y="3224"/>
                <a:ext cx="14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02" name="Line 132"/>
          <p:cNvSpPr>
            <a:spLocks noChangeShapeType="1"/>
          </p:cNvSpPr>
          <p:nvPr/>
        </p:nvSpPr>
        <p:spPr bwMode="auto">
          <a:xfrm flipV="1">
            <a:off x="3414713" y="2881313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33"/>
          <p:cNvSpPr>
            <a:spLocks noChangeShapeType="1"/>
          </p:cNvSpPr>
          <p:nvPr/>
        </p:nvSpPr>
        <p:spPr bwMode="auto">
          <a:xfrm flipH="1">
            <a:off x="3414713" y="2895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34"/>
          <p:cNvSpPr>
            <a:spLocks noChangeShapeType="1"/>
          </p:cNvSpPr>
          <p:nvPr/>
        </p:nvSpPr>
        <p:spPr bwMode="auto">
          <a:xfrm>
            <a:off x="4953000" y="2895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35"/>
          <p:cNvSpPr>
            <a:spLocks noChangeShapeType="1"/>
          </p:cNvSpPr>
          <p:nvPr/>
        </p:nvSpPr>
        <p:spPr bwMode="auto">
          <a:xfrm flipV="1">
            <a:off x="5700713" y="2895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36"/>
          <p:cNvSpPr>
            <a:spLocks noChangeShapeType="1"/>
          </p:cNvSpPr>
          <p:nvPr/>
        </p:nvSpPr>
        <p:spPr bwMode="auto">
          <a:xfrm flipH="1">
            <a:off x="4419600" y="38608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37"/>
          <p:cNvSpPr>
            <a:spLocks noChangeShapeType="1"/>
          </p:cNvSpPr>
          <p:nvPr/>
        </p:nvSpPr>
        <p:spPr bwMode="auto">
          <a:xfrm rot="16200000" flipH="1">
            <a:off x="5548313" y="33528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139"/>
          <p:cNvSpPr>
            <a:spLocks noChangeShapeType="1"/>
          </p:cNvSpPr>
          <p:nvPr/>
        </p:nvSpPr>
        <p:spPr bwMode="auto">
          <a:xfrm rot="5400000" flipH="1" flipV="1">
            <a:off x="3262313" y="33528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2" name="Line 140"/>
          <p:cNvSpPr>
            <a:spLocks noChangeShapeType="1"/>
          </p:cNvSpPr>
          <p:nvPr/>
        </p:nvSpPr>
        <p:spPr bwMode="auto">
          <a:xfrm flipH="1">
            <a:off x="1371600" y="4876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3" name="Line 141"/>
          <p:cNvSpPr>
            <a:spLocks noChangeShapeType="1"/>
          </p:cNvSpPr>
          <p:nvPr/>
        </p:nvSpPr>
        <p:spPr bwMode="auto">
          <a:xfrm rot="16200000" flipH="1">
            <a:off x="381000" y="5334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5" name="Line 143"/>
          <p:cNvSpPr>
            <a:spLocks noChangeShapeType="1"/>
          </p:cNvSpPr>
          <p:nvPr/>
        </p:nvSpPr>
        <p:spPr bwMode="auto">
          <a:xfrm rot="5400000" flipH="1" flipV="1">
            <a:off x="2667000" y="5257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6" name="Line 144"/>
          <p:cNvSpPr>
            <a:spLocks noChangeShapeType="1"/>
          </p:cNvSpPr>
          <p:nvPr/>
        </p:nvSpPr>
        <p:spPr bwMode="auto">
          <a:xfrm flipH="1">
            <a:off x="4495800" y="58166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7" name="Line 145"/>
          <p:cNvSpPr>
            <a:spLocks noChangeShapeType="1"/>
          </p:cNvSpPr>
          <p:nvPr/>
        </p:nvSpPr>
        <p:spPr bwMode="auto">
          <a:xfrm rot="16200000" flipH="1">
            <a:off x="5562600" y="5334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8" name="Line 146"/>
          <p:cNvSpPr>
            <a:spLocks noChangeShapeType="1"/>
          </p:cNvSpPr>
          <p:nvPr/>
        </p:nvSpPr>
        <p:spPr bwMode="auto">
          <a:xfrm>
            <a:off x="3924300" y="48387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 flipH="1">
            <a:off x="7086600" y="4876800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>
            <a:off x="7162800" y="5829300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3" name="Line 151"/>
          <p:cNvSpPr>
            <a:spLocks noChangeShapeType="1"/>
          </p:cNvSpPr>
          <p:nvPr/>
        </p:nvSpPr>
        <p:spPr bwMode="auto">
          <a:xfrm rot="5400000" flipH="1" flipV="1">
            <a:off x="8369300" y="5334000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Text Box 156"/>
          <p:cNvSpPr txBox="1">
            <a:spLocks noChangeArrowheads="1"/>
          </p:cNvSpPr>
          <p:nvPr/>
        </p:nvSpPr>
        <p:spPr bwMode="auto">
          <a:xfrm>
            <a:off x="3784600" y="3454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K</a:t>
            </a:r>
          </a:p>
        </p:txBody>
      </p:sp>
      <p:sp>
        <p:nvSpPr>
          <p:cNvPr id="12319" name="Text Box 157"/>
          <p:cNvSpPr txBox="1">
            <a:spLocks noChangeArrowheads="1"/>
          </p:cNvSpPr>
          <p:nvPr/>
        </p:nvSpPr>
        <p:spPr bwMode="auto">
          <a:xfrm>
            <a:off x="0" y="1066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II. Chiều dòng điện: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2320" name="Text Box 158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321" name="Text Box 161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2322" name="Text Box 162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4" name="251C3296.wav">
            <a:hlinkClick r:id="" action="ppaction://media"/>
          </p:cNvPr>
          <p:cNvPicPr>
            <a:picLocks noChangeAspect="1"/>
          </p:cNvPicPr>
          <p:nvPr>
            <a:wavAudioFile r:embed="rId1" name="251CBF3F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5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5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5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5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5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4375" grpId="0"/>
      <p:bldP spid="54376" grpId="0"/>
      <p:bldP spid="54377" grpId="0"/>
      <p:bldP spid="54378" grpId="0"/>
      <p:bldP spid="54412" grpId="0" animBg="1"/>
      <p:bldP spid="54413" grpId="0" animBg="1"/>
      <p:bldP spid="54415" grpId="0" animBg="1"/>
      <p:bldP spid="54416" grpId="0" animBg="1"/>
      <p:bldP spid="54417" grpId="0" animBg="1"/>
      <p:bldP spid="54418" grpId="0" animBg="1"/>
      <p:bldP spid="54420" grpId="0" animBg="1"/>
      <p:bldP spid="54422" grpId="0" animBg="1"/>
      <p:bldP spid="544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vi-VN" sz="2400" b="1" baseline="-250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Tìm hiểu cấu tạo và hoạt động của chiếc đèn pin thường dùng dạng ống tròn vỏ nhựa (hình 21.2).</a:t>
            </a:r>
          </a:p>
        </p:txBody>
      </p:sp>
      <p:sp>
        <p:nvSpPr>
          <p:cNvPr id="13315" name="Line 51"/>
          <p:cNvSpPr>
            <a:spLocks noChangeShapeType="1"/>
          </p:cNvSpPr>
          <p:nvPr/>
        </p:nvSpPr>
        <p:spPr bwMode="auto">
          <a:xfrm rot="5400000">
            <a:off x="7108825" y="2308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72"/>
          <p:cNvSpPr txBox="1">
            <a:spLocks noChangeArrowheads="1"/>
          </p:cNvSpPr>
          <p:nvPr/>
        </p:nvSpPr>
        <p:spPr bwMode="auto">
          <a:xfrm>
            <a:off x="0" y="1219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II.Chiều dòng điện:</a:t>
            </a:r>
            <a:endParaRPr lang="vi-VN" altLang="vi-VN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3317" name="Text Box 74"/>
          <p:cNvSpPr txBox="1">
            <a:spLocks noChangeArrowheads="1"/>
          </p:cNvSpPr>
          <p:nvPr/>
        </p:nvSpPr>
        <p:spPr bwMode="auto">
          <a:xfrm>
            <a:off x="0" y="685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4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4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4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3318" name="Text Box 77"/>
          <p:cNvSpPr txBox="1">
            <a:spLocks noChangeArrowheads="1"/>
          </p:cNvSpPr>
          <p:nvPr/>
        </p:nvSpPr>
        <p:spPr bwMode="auto">
          <a:xfrm>
            <a:off x="0" y="1752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III. Vận dụng:</a:t>
            </a:r>
            <a:endParaRPr lang="vi-VN" altLang="vi-VN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3319" name="Text Box 81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3" name="12193312.wav">
            <a:hlinkClick r:id="" action="ppaction://media"/>
          </p:cNvPr>
          <p:cNvPicPr>
            <a:picLocks noChangeAspect="1"/>
          </p:cNvPicPr>
          <p:nvPr>
            <a:wavAudioFile r:embed="rId1" name="1219EE1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5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5257800" y="914400"/>
            <a:ext cx="2133600" cy="1524000"/>
          </a:xfrm>
          <a:custGeom>
            <a:avLst/>
            <a:gdLst>
              <a:gd name="T0" fmla="*/ 2147483647 w 1344"/>
              <a:gd name="T1" fmla="*/ 0 h 960"/>
              <a:gd name="T2" fmla="*/ 0 w 1344"/>
              <a:gd name="T3" fmla="*/ 2147483647 h 960"/>
              <a:gd name="T4" fmla="*/ 0 w 1344"/>
              <a:gd name="T5" fmla="*/ 2147483647 h 960"/>
              <a:gd name="T6" fmla="*/ 2147483647 w 1344"/>
              <a:gd name="T7" fmla="*/ 2147483647 h 960"/>
              <a:gd name="T8" fmla="*/ 2147483647 w 1344"/>
              <a:gd name="T9" fmla="*/ 2147483647 h 960"/>
              <a:gd name="T10" fmla="*/ 2147483647 w 1344"/>
              <a:gd name="T11" fmla="*/ 2147483647 h 960"/>
              <a:gd name="T12" fmla="*/ 2147483647 w 1344"/>
              <a:gd name="T13" fmla="*/ 2147483647 h 960"/>
              <a:gd name="T14" fmla="*/ 2147483647 w 1344"/>
              <a:gd name="T15" fmla="*/ 2147483647 h 960"/>
              <a:gd name="T16" fmla="*/ 2147483647 w 1344"/>
              <a:gd name="T17" fmla="*/ 2147483647 h 960"/>
              <a:gd name="T18" fmla="*/ 2147483647 w 1344"/>
              <a:gd name="T19" fmla="*/ 2147483647 h 960"/>
              <a:gd name="T20" fmla="*/ 2147483647 w 1344"/>
              <a:gd name="T21" fmla="*/ 0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4" h="960">
                <a:moveTo>
                  <a:pt x="1344" y="0"/>
                </a:moveTo>
                <a:lnTo>
                  <a:pt x="0" y="576"/>
                </a:lnTo>
                <a:lnTo>
                  <a:pt x="0" y="960"/>
                </a:lnTo>
                <a:lnTo>
                  <a:pt x="96" y="960"/>
                </a:lnTo>
                <a:lnTo>
                  <a:pt x="192" y="912"/>
                </a:lnTo>
                <a:lnTo>
                  <a:pt x="192" y="864"/>
                </a:lnTo>
                <a:lnTo>
                  <a:pt x="288" y="768"/>
                </a:lnTo>
                <a:lnTo>
                  <a:pt x="624" y="528"/>
                </a:lnTo>
                <a:lnTo>
                  <a:pt x="960" y="336"/>
                </a:lnTo>
                <a:lnTo>
                  <a:pt x="1344" y="144"/>
                </a:lnTo>
                <a:lnTo>
                  <a:pt x="1344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1890000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5257800" y="2743200"/>
            <a:ext cx="2133600" cy="1447800"/>
          </a:xfrm>
          <a:custGeom>
            <a:avLst/>
            <a:gdLst>
              <a:gd name="T0" fmla="*/ 2147483647 w 1344"/>
              <a:gd name="T1" fmla="*/ 0 h 912"/>
              <a:gd name="T2" fmla="*/ 0 w 1344"/>
              <a:gd name="T3" fmla="*/ 0 h 912"/>
              <a:gd name="T4" fmla="*/ 0 w 1344"/>
              <a:gd name="T5" fmla="*/ 2147483647 h 912"/>
              <a:gd name="T6" fmla="*/ 2147483647 w 1344"/>
              <a:gd name="T7" fmla="*/ 2147483647 h 912"/>
              <a:gd name="T8" fmla="*/ 2147483647 w 1344"/>
              <a:gd name="T9" fmla="*/ 2147483647 h 912"/>
              <a:gd name="T10" fmla="*/ 2147483647 w 1344"/>
              <a:gd name="T11" fmla="*/ 2147483647 h 912"/>
              <a:gd name="T12" fmla="*/ 2147483647 w 1344"/>
              <a:gd name="T13" fmla="*/ 2147483647 h 912"/>
              <a:gd name="T14" fmla="*/ 2147483647 w 1344"/>
              <a:gd name="T15" fmla="*/ 2147483647 h 912"/>
              <a:gd name="T16" fmla="*/ 2147483647 w 1344"/>
              <a:gd name="T17" fmla="*/ 2147483647 h 912"/>
              <a:gd name="T18" fmla="*/ 2147483647 w 1344"/>
              <a:gd name="T19" fmla="*/ 2147483647 h 912"/>
              <a:gd name="T20" fmla="*/ 2147483647 w 1344"/>
              <a:gd name="T21" fmla="*/ 0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4" h="912">
                <a:moveTo>
                  <a:pt x="96" y="0"/>
                </a:moveTo>
                <a:lnTo>
                  <a:pt x="0" y="0"/>
                </a:lnTo>
                <a:lnTo>
                  <a:pt x="0" y="480"/>
                </a:lnTo>
                <a:lnTo>
                  <a:pt x="1344" y="912"/>
                </a:lnTo>
                <a:lnTo>
                  <a:pt x="1344" y="816"/>
                </a:lnTo>
                <a:lnTo>
                  <a:pt x="1152" y="720"/>
                </a:lnTo>
                <a:lnTo>
                  <a:pt x="720" y="480"/>
                </a:lnTo>
                <a:lnTo>
                  <a:pt x="384" y="288"/>
                </a:lnTo>
                <a:lnTo>
                  <a:pt x="240" y="192"/>
                </a:lnTo>
                <a:lnTo>
                  <a:pt x="192" y="144"/>
                </a:lnTo>
                <a:lnTo>
                  <a:pt x="96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1890000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410200" y="1143000"/>
            <a:ext cx="1981200" cy="2895600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5486400" y="1143000"/>
            <a:ext cx="1981200" cy="2895600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391400" y="533400"/>
            <a:ext cx="4572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257800" y="35052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81000" y="1828800"/>
            <a:ext cx="4876800" cy="16764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5257800" y="91440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" y="1981200"/>
            <a:ext cx="4419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762000" y="2057400"/>
            <a:ext cx="228600" cy="1143000"/>
          </a:xfrm>
          <a:custGeom>
            <a:avLst/>
            <a:gdLst>
              <a:gd name="T0" fmla="*/ 2147483647 w 304"/>
              <a:gd name="T1" fmla="*/ 0 h 1168"/>
              <a:gd name="T2" fmla="*/ 2147483647 w 304"/>
              <a:gd name="T3" fmla="*/ 2147483647 h 1168"/>
              <a:gd name="T4" fmla="*/ 2147483647 w 304"/>
              <a:gd name="T5" fmla="*/ 2147483647 h 1168"/>
              <a:gd name="T6" fmla="*/ 2147483647 w 304"/>
              <a:gd name="T7" fmla="*/ 2147483647 h 1168"/>
              <a:gd name="T8" fmla="*/ 2147483647 w 304"/>
              <a:gd name="T9" fmla="*/ 2147483647 h 1168"/>
              <a:gd name="T10" fmla="*/ 2147483647 w 304"/>
              <a:gd name="T11" fmla="*/ 2147483647 h 1168"/>
              <a:gd name="T12" fmla="*/ 2147483647 w 304"/>
              <a:gd name="T13" fmla="*/ 2147483647 h 1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" h="1168">
                <a:moveTo>
                  <a:pt x="16" y="0"/>
                </a:moveTo>
                <a:cubicBezTo>
                  <a:pt x="8" y="568"/>
                  <a:pt x="0" y="1136"/>
                  <a:pt x="16" y="1152"/>
                </a:cubicBezTo>
                <a:cubicBezTo>
                  <a:pt x="32" y="1168"/>
                  <a:pt x="88" y="128"/>
                  <a:pt x="112" y="96"/>
                </a:cubicBezTo>
                <a:cubicBezTo>
                  <a:pt x="136" y="64"/>
                  <a:pt x="144" y="928"/>
                  <a:pt x="160" y="960"/>
                </a:cubicBezTo>
                <a:cubicBezTo>
                  <a:pt x="176" y="992"/>
                  <a:pt x="192" y="320"/>
                  <a:pt x="208" y="288"/>
                </a:cubicBezTo>
                <a:cubicBezTo>
                  <a:pt x="224" y="256"/>
                  <a:pt x="240" y="728"/>
                  <a:pt x="256" y="768"/>
                </a:cubicBezTo>
                <a:cubicBezTo>
                  <a:pt x="272" y="808"/>
                  <a:pt x="288" y="668"/>
                  <a:pt x="304" y="52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352800" y="1752600"/>
            <a:ext cx="762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5454650" y="2416175"/>
            <a:ext cx="69850" cy="19050"/>
          </a:xfrm>
          <a:custGeom>
            <a:avLst/>
            <a:gdLst>
              <a:gd name="T0" fmla="*/ 2147483647 w 44"/>
              <a:gd name="T1" fmla="*/ 0 h 12"/>
              <a:gd name="T2" fmla="*/ 2147483647 w 44"/>
              <a:gd name="T3" fmla="*/ 2147483647 h 12"/>
              <a:gd name="T4" fmla="*/ 2147483647 w 44"/>
              <a:gd name="T5" fmla="*/ 0 h 12"/>
              <a:gd name="T6" fmla="*/ 2147483647 w 44"/>
              <a:gd name="T7" fmla="*/ 2147483647 h 12"/>
              <a:gd name="T8" fmla="*/ 2147483647 w 4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12">
                <a:moveTo>
                  <a:pt x="20" y="0"/>
                </a:moveTo>
                <a:cubicBezTo>
                  <a:pt x="33" y="2"/>
                  <a:pt x="44" y="5"/>
                  <a:pt x="28" y="10"/>
                </a:cubicBezTo>
                <a:cubicBezTo>
                  <a:pt x="0" y="7"/>
                  <a:pt x="16" y="12"/>
                  <a:pt x="20" y="0"/>
                </a:cubicBezTo>
                <a:cubicBezTo>
                  <a:pt x="23" y="1"/>
                  <a:pt x="26" y="0"/>
                  <a:pt x="28" y="2"/>
                </a:cubicBezTo>
                <a:cubicBezTo>
                  <a:pt x="30" y="3"/>
                  <a:pt x="30" y="8"/>
                  <a:pt x="30" y="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352800" y="198120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990600" y="2133600"/>
            <a:ext cx="2057400" cy="990600"/>
            <a:chOff x="624" y="1728"/>
            <a:chExt cx="1296" cy="624"/>
          </a:xfrm>
        </p:grpSpPr>
        <p:grpSp>
          <p:nvGrpSpPr>
            <p:cNvPr id="14409" name="Group 16"/>
            <p:cNvGrpSpPr>
              <a:grpSpLocks/>
            </p:cNvGrpSpPr>
            <p:nvPr/>
          </p:nvGrpSpPr>
          <p:grpSpPr bwMode="auto">
            <a:xfrm>
              <a:off x="624" y="1728"/>
              <a:ext cx="1296" cy="624"/>
              <a:chOff x="1152" y="3024"/>
              <a:chExt cx="1056" cy="528"/>
            </a:xfrm>
          </p:grpSpPr>
          <p:sp>
            <p:nvSpPr>
              <p:cNvPr id="14414" name="Rectangle 17"/>
              <p:cNvSpPr>
                <a:spLocks noChangeArrowheads="1"/>
              </p:cNvSpPr>
              <p:nvPr/>
            </p:nvSpPr>
            <p:spPr bwMode="auto">
              <a:xfrm>
                <a:off x="1152" y="3024"/>
                <a:ext cx="960" cy="528"/>
              </a:xfrm>
              <a:prstGeom prst="rect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 b="1"/>
              </a:p>
            </p:txBody>
          </p:sp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96" cy="192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b="1"/>
              </a:p>
            </p:txBody>
          </p:sp>
        </p:grpSp>
        <p:grpSp>
          <p:nvGrpSpPr>
            <p:cNvPr id="14410" name="Group 19"/>
            <p:cNvGrpSpPr>
              <a:grpSpLocks/>
            </p:cNvGrpSpPr>
            <p:nvPr/>
          </p:nvGrpSpPr>
          <p:grpSpPr bwMode="auto">
            <a:xfrm>
              <a:off x="1440" y="1872"/>
              <a:ext cx="288" cy="240"/>
              <a:chOff x="2256" y="2784"/>
              <a:chExt cx="480" cy="384"/>
            </a:xfrm>
          </p:grpSpPr>
          <p:sp>
            <p:nvSpPr>
              <p:cNvPr id="14412" name="Line 20"/>
              <p:cNvSpPr>
                <a:spLocks noChangeShapeType="1"/>
              </p:cNvSpPr>
              <p:nvPr/>
            </p:nvSpPr>
            <p:spPr bwMode="auto">
              <a:xfrm>
                <a:off x="2256" y="2976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Line 21"/>
              <p:cNvSpPr>
                <a:spLocks noChangeShapeType="1"/>
              </p:cNvSpPr>
              <p:nvPr/>
            </p:nvSpPr>
            <p:spPr bwMode="auto">
              <a:xfrm>
                <a:off x="2496" y="2784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11" name="Line 22"/>
            <p:cNvSpPr>
              <a:spLocks noChangeShapeType="1"/>
            </p:cNvSpPr>
            <p:nvPr/>
          </p:nvSpPr>
          <p:spPr bwMode="auto">
            <a:xfrm>
              <a:off x="720" y="2016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276600" y="20574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762000" y="2057400"/>
            <a:ext cx="266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Freeform 25"/>
          <p:cNvSpPr>
            <a:spLocks/>
          </p:cNvSpPr>
          <p:nvPr/>
        </p:nvSpPr>
        <p:spPr bwMode="auto">
          <a:xfrm>
            <a:off x="3657600" y="2057400"/>
            <a:ext cx="1828800" cy="381000"/>
          </a:xfrm>
          <a:custGeom>
            <a:avLst/>
            <a:gdLst>
              <a:gd name="T0" fmla="*/ 2147483647 w 1152"/>
              <a:gd name="T1" fmla="*/ 2147483647 h 288"/>
              <a:gd name="T2" fmla="*/ 2147483647 w 1152"/>
              <a:gd name="T3" fmla="*/ 0 h 288"/>
              <a:gd name="T4" fmla="*/ 0 w 1152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88">
                <a:moveTo>
                  <a:pt x="1152" y="288"/>
                </a:moveTo>
                <a:lnTo>
                  <a:pt x="105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3581400" y="1676400"/>
            <a:ext cx="457200" cy="381000"/>
            <a:chOff x="2256" y="1440"/>
            <a:chExt cx="288" cy="240"/>
          </a:xfrm>
        </p:grpSpPr>
        <p:sp>
          <p:nvSpPr>
            <p:cNvPr id="14406" name="Rectangle 27"/>
            <p:cNvSpPr>
              <a:spLocks noChangeArrowheads="1"/>
            </p:cNvSpPr>
            <p:nvPr/>
          </p:nvSpPr>
          <p:spPr bwMode="auto">
            <a:xfrm>
              <a:off x="2256" y="1584"/>
              <a:ext cx="28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 b="1"/>
            </a:p>
          </p:txBody>
        </p:sp>
        <p:sp>
          <p:nvSpPr>
            <p:cNvPr id="14407" name="Rectangle 28"/>
            <p:cNvSpPr>
              <a:spLocks noChangeArrowheads="1"/>
            </p:cNvSpPr>
            <p:nvPr/>
          </p:nvSpPr>
          <p:spPr bwMode="auto">
            <a:xfrm>
              <a:off x="2352" y="1536"/>
              <a:ext cx="14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 b="1"/>
            </a:p>
          </p:txBody>
        </p:sp>
        <p:sp>
          <p:nvSpPr>
            <p:cNvPr id="14408" name="AutoShape 29"/>
            <p:cNvSpPr>
              <a:spLocks noChangeArrowheads="1"/>
            </p:cNvSpPr>
            <p:nvPr/>
          </p:nvSpPr>
          <p:spPr bwMode="auto">
            <a:xfrm>
              <a:off x="2304" y="1440"/>
              <a:ext cx="240" cy="9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 b="1"/>
            </a:p>
          </p:txBody>
        </p:sp>
      </p:grpSp>
      <p:sp>
        <p:nvSpPr>
          <p:cNvPr id="14356" name="Line 30"/>
          <p:cNvSpPr>
            <a:spLocks noChangeShapeType="1"/>
          </p:cNvSpPr>
          <p:nvPr/>
        </p:nvSpPr>
        <p:spPr bwMode="auto">
          <a:xfrm>
            <a:off x="7391400" y="914400"/>
            <a:ext cx="0" cy="32766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23" name="Group 31"/>
          <p:cNvGrpSpPr>
            <a:grpSpLocks/>
          </p:cNvGrpSpPr>
          <p:nvPr/>
        </p:nvGrpSpPr>
        <p:grpSpPr bwMode="auto">
          <a:xfrm>
            <a:off x="3048000" y="2133600"/>
            <a:ext cx="2057400" cy="990600"/>
            <a:chOff x="624" y="1728"/>
            <a:chExt cx="1296" cy="624"/>
          </a:xfrm>
        </p:grpSpPr>
        <p:grpSp>
          <p:nvGrpSpPr>
            <p:cNvPr id="14399" name="Group 32"/>
            <p:cNvGrpSpPr>
              <a:grpSpLocks/>
            </p:cNvGrpSpPr>
            <p:nvPr/>
          </p:nvGrpSpPr>
          <p:grpSpPr bwMode="auto">
            <a:xfrm>
              <a:off x="624" y="1728"/>
              <a:ext cx="1296" cy="624"/>
              <a:chOff x="1152" y="3024"/>
              <a:chExt cx="1056" cy="528"/>
            </a:xfrm>
          </p:grpSpPr>
          <p:sp>
            <p:nvSpPr>
              <p:cNvPr id="14404" name="Rectangle 33"/>
              <p:cNvSpPr>
                <a:spLocks noChangeArrowheads="1"/>
              </p:cNvSpPr>
              <p:nvPr/>
            </p:nvSpPr>
            <p:spPr bwMode="auto">
              <a:xfrm>
                <a:off x="1152" y="3024"/>
                <a:ext cx="960" cy="528"/>
              </a:xfrm>
              <a:prstGeom prst="rect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 b="1"/>
              </a:p>
            </p:txBody>
          </p:sp>
          <p:sp>
            <p:nvSpPr>
              <p:cNvPr id="33826" name="Rectangle 34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96" cy="192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b="1"/>
              </a:p>
            </p:txBody>
          </p:sp>
        </p:grpSp>
        <p:grpSp>
          <p:nvGrpSpPr>
            <p:cNvPr id="14400" name="Group 35"/>
            <p:cNvGrpSpPr>
              <a:grpSpLocks/>
            </p:cNvGrpSpPr>
            <p:nvPr/>
          </p:nvGrpSpPr>
          <p:grpSpPr bwMode="auto">
            <a:xfrm>
              <a:off x="1440" y="1872"/>
              <a:ext cx="288" cy="240"/>
              <a:chOff x="2256" y="2784"/>
              <a:chExt cx="480" cy="384"/>
            </a:xfrm>
          </p:grpSpPr>
          <p:sp>
            <p:nvSpPr>
              <p:cNvPr id="14402" name="Line 36"/>
              <p:cNvSpPr>
                <a:spLocks noChangeShapeType="1"/>
              </p:cNvSpPr>
              <p:nvPr/>
            </p:nvSpPr>
            <p:spPr bwMode="auto">
              <a:xfrm>
                <a:off x="2256" y="2976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37"/>
              <p:cNvSpPr>
                <a:spLocks noChangeShapeType="1"/>
              </p:cNvSpPr>
              <p:nvPr/>
            </p:nvSpPr>
            <p:spPr bwMode="auto">
              <a:xfrm>
                <a:off x="2496" y="2784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1" name="Line 38"/>
            <p:cNvSpPr>
              <a:spLocks noChangeShapeType="1"/>
            </p:cNvSpPr>
            <p:nvPr/>
          </p:nvSpPr>
          <p:spPr bwMode="auto">
            <a:xfrm>
              <a:off x="720" y="2016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1600200" y="2895600"/>
            <a:ext cx="685800" cy="1600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 flipH="1">
            <a:off x="3124200" y="2895600"/>
            <a:ext cx="685800" cy="1600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2286000" y="4251325"/>
            <a:ext cx="73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VNI-Vari" pitchFamily="2" charset="0"/>
              </a:rPr>
              <a:t>Pin</a:t>
            </a: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4038600" y="3352800"/>
            <a:ext cx="609600" cy="990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flipH="1">
            <a:off x="5105400" y="3429000"/>
            <a:ext cx="304800" cy="914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 flipH="1" flipV="1">
            <a:off x="5334000" y="1295400"/>
            <a:ext cx="457200" cy="1295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 flipH="1" flipV="1">
            <a:off x="2667000" y="1295400"/>
            <a:ext cx="1219200" cy="457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4572000" y="4022725"/>
            <a:ext cx="620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VNI-Vari" pitchFamily="2" charset="0"/>
              </a:rPr>
              <a:t>voû</a:t>
            </a: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1600200" y="746125"/>
            <a:ext cx="185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VNI-Vari" pitchFamily="2" charset="0"/>
              </a:rPr>
              <a:t>Coâng taéc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3581400" y="669925"/>
            <a:ext cx="197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VNI-Vari" pitchFamily="2" charset="0"/>
              </a:rPr>
              <a:t>Boùng ñeøn</a:t>
            </a:r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5791200" y="3124200"/>
            <a:ext cx="990600" cy="19812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5638800" y="4953000"/>
            <a:ext cx="304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VNI-Vari" pitchFamily="2" charset="0"/>
              </a:rPr>
              <a:t>Göông caàu loõm</a:t>
            </a:r>
          </a:p>
        </p:txBody>
      </p:sp>
      <p:sp>
        <p:nvSpPr>
          <p:cNvPr id="33843" name="Freeform 51"/>
          <p:cNvSpPr>
            <a:spLocks/>
          </p:cNvSpPr>
          <p:nvPr/>
        </p:nvSpPr>
        <p:spPr bwMode="auto">
          <a:xfrm>
            <a:off x="5791200" y="533400"/>
            <a:ext cx="3124200" cy="4191000"/>
          </a:xfrm>
          <a:custGeom>
            <a:avLst/>
            <a:gdLst>
              <a:gd name="T0" fmla="*/ 2147483647 w 1968"/>
              <a:gd name="T1" fmla="*/ 2147483647 h 2640"/>
              <a:gd name="T2" fmla="*/ 2147483647 w 1968"/>
              <a:gd name="T3" fmla="*/ 2147483647 h 2640"/>
              <a:gd name="T4" fmla="*/ 2147483647 w 1968"/>
              <a:gd name="T5" fmla="*/ 2147483647 h 2640"/>
              <a:gd name="T6" fmla="*/ 2147483647 w 1968"/>
              <a:gd name="T7" fmla="*/ 2147483647 h 2640"/>
              <a:gd name="T8" fmla="*/ 2147483647 w 1968"/>
              <a:gd name="T9" fmla="*/ 2147483647 h 2640"/>
              <a:gd name="T10" fmla="*/ 2147483647 w 1968"/>
              <a:gd name="T11" fmla="*/ 2147483647 h 2640"/>
              <a:gd name="T12" fmla="*/ 2147483647 w 1968"/>
              <a:gd name="T13" fmla="*/ 2147483647 h 2640"/>
              <a:gd name="T14" fmla="*/ 2147483647 w 1968"/>
              <a:gd name="T15" fmla="*/ 2147483647 h 2640"/>
              <a:gd name="T16" fmla="*/ 0 w 1968"/>
              <a:gd name="T17" fmla="*/ 2147483647 h 2640"/>
              <a:gd name="T18" fmla="*/ 2147483647 w 1968"/>
              <a:gd name="T19" fmla="*/ 2147483647 h 2640"/>
              <a:gd name="T20" fmla="*/ 2147483647 w 1968"/>
              <a:gd name="T21" fmla="*/ 2147483647 h 2640"/>
              <a:gd name="T22" fmla="*/ 2147483647 w 1968"/>
              <a:gd name="T23" fmla="*/ 2147483647 h 2640"/>
              <a:gd name="T24" fmla="*/ 2147483647 w 1968"/>
              <a:gd name="T25" fmla="*/ 2147483647 h 2640"/>
              <a:gd name="T26" fmla="*/ 2147483647 w 1968"/>
              <a:gd name="T27" fmla="*/ 0 h 2640"/>
              <a:gd name="T28" fmla="*/ 2147483647 w 1968"/>
              <a:gd name="T29" fmla="*/ 2147483647 h 26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68" h="2640">
                <a:moveTo>
                  <a:pt x="1008" y="432"/>
                </a:moveTo>
                <a:lnTo>
                  <a:pt x="336" y="816"/>
                </a:lnTo>
                <a:lnTo>
                  <a:pt x="48" y="1008"/>
                </a:lnTo>
                <a:lnTo>
                  <a:pt x="96" y="1104"/>
                </a:lnTo>
                <a:lnTo>
                  <a:pt x="144" y="1200"/>
                </a:lnTo>
                <a:lnTo>
                  <a:pt x="144" y="1296"/>
                </a:lnTo>
                <a:lnTo>
                  <a:pt x="144" y="1440"/>
                </a:lnTo>
                <a:lnTo>
                  <a:pt x="48" y="1488"/>
                </a:lnTo>
                <a:lnTo>
                  <a:pt x="0" y="1584"/>
                </a:lnTo>
                <a:lnTo>
                  <a:pt x="144" y="1680"/>
                </a:lnTo>
                <a:lnTo>
                  <a:pt x="624" y="1920"/>
                </a:lnTo>
                <a:lnTo>
                  <a:pt x="960" y="2112"/>
                </a:lnTo>
                <a:lnTo>
                  <a:pt x="1968" y="2640"/>
                </a:lnTo>
                <a:lnTo>
                  <a:pt x="1968" y="0"/>
                </a:lnTo>
                <a:lnTo>
                  <a:pt x="1008" y="432"/>
                </a:ln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FFE2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44" name="Group 52"/>
          <p:cNvGrpSpPr>
            <a:grpSpLocks/>
          </p:cNvGrpSpPr>
          <p:nvPr/>
        </p:nvGrpSpPr>
        <p:grpSpPr bwMode="auto">
          <a:xfrm rot="5400000">
            <a:off x="5295900" y="2095500"/>
            <a:ext cx="685800" cy="1066800"/>
            <a:chOff x="1392" y="624"/>
            <a:chExt cx="1834" cy="2688"/>
          </a:xfrm>
        </p:grpSpPr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1776" y="2400"/>
              <a:ext cx="1008" cy="816"/>
            </a:xfrm>
            <a:prstGeom prst="rect">
              <a:avLst/>
            </a:prstGeom>
            <a:gradFill rotWithShape="0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 b="1"/>
            </a:p>
          </p:txBody>
        </p:sp>
        <p:grpSp>
          <p:nvGrpSpPr>
            <p:cNvPr id="14390" name="Group 54"/>
            <p:cNvGrpSpPr>
              <a:grpSpLocks/>
            </p:cNvGrpSpPr>
            <p:nvPr/>
          </p:nvGrpSpPr>
          <p:grpSpPr bwMode="auto">
            <a:xfrm>
              <a:off x="1392" y="624"/>
              <a:ext cx="1834" cy="1872"/>
              <a:chOff x="1152" y="1680"/>
              <a:chExt cx="1344" cy="1248"/>
            </a:xfrm>
          </p:grpSpPr>
          <p:sp>
            <p:nvSpPr>
              <p:cNvPr id="14395" name="Oval 5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1344" cy="12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 b="1"/>
              </a:p>
            </p:txBody>
          </p:sp>
          <p:sp>
            <p:nvSpPr>
              <p:cNvPr id="14396" name="Freeform 56"/>
              <p:cNvSpPr>
                <a:spLocks/>
              </p:cNvSpPr>
              <p:nvPr/>
            </p:nvSpPr>
            <p:spPr bwMode="auto">
              <a:xfrm>
                <a:off x="1584" y="2304"/>
                <a:ext cx="112" cy="576"/>
              </a:xfrm>
              <a:custGeom>
                <a:avLst/>
                <a:gdLst>
                  <a:gd name="T0" fmla="*/ 0 w 112"/>
                  <a:gd name="T1" fmla="*/ 576 h 576"/>
                  <a:gd name="T2" fmla="*/ 96 w 112"/>
                  <a:gd name="T3" fmla="*/ 336 h 576"/>
                  <a:gd name="T4" fmla="*/ 96 w 112"/>
                  <a:gd name="T5" fmla="*/ 0 h 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2" h="576">
                    <a:moveTo>
                      <a:pt x="0" y="576"/>
                    </a:moveTo>
                    <a:cubicBezTo>
                      <a:pt x="40" y="504"/>
                      <a:pt x="80" y="432"/>
                      <a:pt x="96" y="336"/>
                    </a:cubicBezTo>
                    <a:cubicBezTo>
                      <a:pt x="112" y="240"/>
                      <a:pt x="104" y="120"/>
                      <a:pt x="96" y="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57"/>
              <p:cNvSpPr>
                <a:spLocks/>
              </p:cNvSpPr>
              <p:nvPr/>
            </p:nvSpPr>
            <p:spPr bwMode="auto">
              <a:xfrm>
                <a:off x="1904" y="2256"/>
                <a:ext cx="112" cy="624"/>
              </a:xfrm>
              <a:custGeom>
                <a:avLst/>
                <a:gdLst>
                  <a:gd name="T0" fmla="*/ 112 w 112"/>
                  <a:gd name="T1" fmla="*/ 624 h 624"/>
                  <a:gd name="T2" fmla="*/ 16 w 112"/>
                  <a:gd name="T3" fmla="*/ 288 h 624"/>
                  <a:gd name="T4" fmla="*/ 16 w 112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2" h="624">
                    <a:moveTo>
                      <a:pt x="112" y="624"/>
                    </a:moveTo>
                    <a:cubicBezTo>
                      <a:pt x="72" y="508"/>
                      <a:pt x="32" y="392"/>
                      <a:pt x="16" y="288"/>
                    </a:cubicBezTo>
                    <a:cubicBezTo>
                      <a:pt x="0" y="184"/>
                      <a:pt x="8" y="92"/>
                      <a:pt x="16" y="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58"/>
              <p:cNvSpPr>
                <a:spLocks/>
              </p:cNvSpPr>
              <p:nvPr/>
            </p:nvSpPr>
            <p:spPr bwMode="auto">
              <a:xfrm>
                <a:off x="1622" y="2163"/>
                <a:ext cx="335" cy="153"/>
              </a:xfrm>
              <a:custGeom>
                <a:avLst/>
                <a:gdLst>
                  <a:gd name="T0" fmla="*/ 58 w 335"/>
                  <a:gd name="T1" fmla="*/ 153 h 153"/>
                  <a:gd name="T2" fmla="*/ 22 w 335"/>
                  <a:gd name="T3" fmla="*/ 141 h 153"/>
                  <a:gd name="T4" fmla="*/ 70 w 335"/>
                  <a:gd name="T5" fmla="*/ 33 h 153"/>
                  <a:gd name="T6" fmla="*/ 166 w 335"/>
                  <a:gd name="T7" fmla="*/ 45 h 153"/>
                  <a:gd name="T8" fmla="*/ 178 w 335"/>
                  <a:gd name="T9" fmla="*/ 81 h 153"/>
                  <a:gd name="T10" fmla="*/ 70 w 335"/>
                  <a:gd name="T11" fmla="*/ 57 h 153"/>
                  <a:gd name="T12" fmla="*/ 202 w 335"/>
                  <a:gd name="T13" fmla="*/ 21 h 153"/>
                  <a:gd name="T14" fmla="*/ 238 w 335"/>
                  <a:gd name="T15" fmla="*/ 33 h 153"/>
                  <a:gd name="T16" fmla="*/ 226 w 335"/>
                  <a:gd name="T17" fmla="*/ 69 h 153"/>
                  <a:gd name="T18" fmla="*/ 190 w 335"/>
                  <a:gd name="T19" fmla="*/ 57 h 153"/>
                  <a:gd name="T20" fmla="*/ 202 w 335"/>
                  <a:gd name="T21" fmla="*/ 21 h 153"/>
                  <a:gd name="T22" fmla="*/ 298 w 335"/>
                  <a:gd name="T23" fmla="*/ 93 h 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5" h="153">
                    <a:moveTo>
                      <a:pt x="58" y="153"/>
                    </a:moveTo>
                    <a:cubicBezTo>
                      <a:pt x="46" y="149"/>
                      <a:pt x="25" y="153"/>
                      <a:pt x="22" y="141"/>
                    </a:cubicBezTo>
                    <a:cubicBezTo>
                      <a:pt x="0" y="44"/>
                      <a:pt x="17" y="51"/>
                      <a:pt x="70" y="33"/>
                    </a:cubicBezTo>
                    <a:cubicBezTo>
                      <a:pt x="102" y="37"/>
                      <a:pt x="137" y="32"/>
                      <a:pt x="166" y="45"/>
                    </a:cubicBezTo>
                    <a:cubicBezTo>
                      <a:pt x="178" y="50"/>
                      <a:pt x="189" y="75"/>
                      <a:pt x="178" y="81"/>
                    </a:cubicBezTo>
                    <a:cubicBezTo>
                      <a:pt x="173" y="84"/>
                      <a:pt x="80" y="60"/>
                      <a:pt x="70" y="57"/>
                    </a:cubicBezTo>
                    <a:cubicBezTo>
                      <a:pt x="152" y="2"/>
                      <a:pt x="119" y="0"/>
                      <a:pt x="202" y="21"/>
                    </a:cubicBezTo>
                    <a:cubicBezTo>
                      <a:pt x="214" y="24"/>
                      <a:pt x="226" y="29"/>
                      <a:pt x="238" y="33"/>
                    </a:cubicBezTo>
                    <a:cubicBezTo>
                      <a:pt x="234" y="45"/>
                      <a:pt x="237" y="63"/>
                      <a:pt x="226" y="69"/>
                    </a:cubicBezTo>
                    <a:cubicBezTo>
                      <a:pt x="215" y="75"/>
                      <a:pt x="196" y="68"/>
                      <a:pt x="190" y="57"/>
                    </a:cubicBezTo>
                    <a:cubicBezTo>
                      <a:pt x="184" y="46"/>
                      <a:pt x="198" y="33"/>
                      <a:pt x="202" y="21"/>
                    </a:cubicBezTo>
                    <a:cubicBezTo>
                      <a:pt x="250" y="28"/>
                      <a:pt x="335" y="18"/>
                      <a:pt x="298" y="93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1" name="Oval 59"/>
            <p:cNvSpPr>
              <a:spLocks noChangeArrowheads="1"/>
            </p:cNvSpPr>
            <p:nvPr/>
          </p:nvSpPr>
          <p:spPr bwMode="auto">
            <a:xfrm>
              <a:off x="2016" y="3072"/>
              <a:ext cx="624" cy="24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 b="1"/>
            </a:p>
          </p:txBody>
        </p:sp>
        <p:sp>
          <p:nvSpPr>
            <p:cNvPr id="14392" name="Line 60"/>
            <p:cNvSpPr>
              <a:spLocks noChangeShapeType="1"/>
            </p:cNvSpPr>
            <p:nvPr/>
          </p:nvSpPr>
          <p:spPr bwMode="auto">
            <a:xfrm flipH="1">
              <a:off x="2544" y="2400"/>
              <a:ext cx="48" cy="7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61"/>
            <p:cNvSpPr>
              <a:spLocks noChangeShapeType="1"/>
            </p:cNvSpPr>
            <p:nvPr/>
          </p:nvSpPr>
          <p:spPr bwMode="auto">
            <a:xfrm>
              <a:off x="2016" y="24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62"/>
            <p:cNvSpPr>
              <a:spLocks noChangeShapeType="1"/>
            </p:cNvSpPr>
            <p:nvPr/>
          </p:nvSpPr>
          <p:spPr bwMode="auto">
            <a:xfrm flipH="1">
              <a:off x="1776" y="2400"/>
              <a:ext cx="192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5029200" y="2209800"/>
            <a:ext cx="76200" cy="762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 b="1"/>
          </a:p>
        </p:txBody>
      </p:sp>
      <p:sp>
        <p:nvSpPr>
          <p:cNvPr id="68673" name="AutoShape 65"/>
          <p:cNvSpPr>
            <a:spLocks noChangeArrowheads="1"/>
          </p:cNvSpPr>
          <p:nvPr/>
        </p:nvSpPr>
        <p:spPr bwMode="auto">
          <a:xfrm>
            <a:off x="990600" y="0"/>
            <a:ext cx="7772400" cy="1524000"/>
          </a:xfrm>
          <a:prstGeom prst="cloudCallout">
            <a:avLst>
              <a:gd name="adj1" fmla="val -49389"/>
              <a:gd name="adj2" fmla="val 6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/>
              <a:t>a. Nguồn điện gồm mấy chiếc pin? Kí hiệu nào tương ứng với nguồn điện này? Cực dương của nguồn được lắp về phía đầu hay cuối của đèn pin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68674" name="Text Box 66"/>
          <p:cNvSpPr txBox="1">
            <a:spLocks noChangeArrowheads="1"/>
          </p:cNvSpPr>
          <p:nvPr/>
        </p:nvSpPr>
        <p:spPr bwMode="auto">
          <a:xfrm>
            <a:off x="228600" y="5029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Clr>
                <a:srgbClr val="FF0000"/>
              </a:buClr>
              <a:buSzPct val="190000"/>
              <a:buFont typeface="Wingdings" pitchFamily="2" charset="2"/>
              <a:buNone/>
            </a:pPr>
            <a:r>
              <a:rPr lang="en-US" altLang="vi-VN" sz="2400" b="1">
                <a:solidFill>
                  <a:srgbClr val="800080"/>
                </a:solidFill>
                <a:latin typeface="Times New Roman" pitchFamily="18" charset="0"/>
              </a:rPr>
              <a:t>Nguồn điện gồm 2 chiếc pin. Có kí hiệu:</a:t>
            </a:r>
            <a:r>
              <a:rPr lang="en-US" altLang="vi-VN" sz="2400">
                <a:solidFill>
                  <a:srgbClr val="80008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8675" name="Text Box 67"/>
          <p:cNvSpPr txBox="1">
            <a:spLocks noChangeArrowheads="1"/>
          </p:cNvSpPr>
          <p:nvPr/>
        </p:nvSpPr>
        <p:spPr bwMode="auto">
          <a:xfrm>
            <a:off x="228600" y="5562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Clr>
                <a:srgbClr val="FF0000"/>
              </a:buClr>
              <a:buSzPct val="190000"/>
              <a:buFont typeface="Wingdings" pitchFamily="2" charset="2"/>
              <a:buNone/>
            </a:pPr>
            <a:r>
              <a:rPr lang="en-US" altLang="vi-VN" sz="2400" b="1">
                <a:solidFill>
                  <a:srgbClr val="800080"/>
                </a:solidFill>
                <a:latin typeface="Times New Roman" pitchFamily="18" charset="0"/>
              </a:rPr>
              <a:t>Cực dương của nguồn điện được lắp về phía đầu của đèn pin.</a:t>
            </a:r>
          </a:p>
        </p:txBody>
      </p:sp>
      <p:grpSp>
        <p:nvGrpSpPr>
          <p:cNvPr id="68676" name="Group 68"/>
          <p:cNvGrpSpPr>
            <a:grpSpLocks/>
          </p:cNvGrpSpPr>
          <p:nvPr/>
        </p:nvGrpSpPr>
        <p:grpSpPr bwMode="auto">
          <a:xfrm>
            <a:off x="6248400" y="4991100"/>
            <a:ext cx="1435100" cy="419100"/>
            <a:chOff x="4520" y="3408"/>
            <a:chExt cx="904" cy="264"/>
          </a:xfrm>
        </p:grpSpPr>
        <p:sp>
          <p:nvSpPr>
            <p:cNvPr id="14380" name="Line 69"/>
            <p:cNvSpPr>
              <a:spLocks noChangeShapeType="1"/>
            </p:cNvSpPr>
            <p:nvPr/>
          </p:nvSpPr>
          <p:spPr bwMode="auto">
            <a:xfrm>
              <a:off x="4520" y="356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70"/>
            <p:cNvSpPr>
              <a:spLocks noChangeShapeType="1"/>
            </p:cNvSpPr>
            <p:nvPr/>
          </p:nvSpPr>
          <p:spPr bwMode="auto">
            <a:xfrm>
              <a:off x="5088" y="343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71"/>
            <p:cNvSpPr>
              <a:spLocks noChangeShapeType="1"/>
            </p:cNvSpPr>
            <p:nvPr/>
          </p:nvSpPr>
          <p:spPr bwMode="auto">
            <a:xfrm>
              <a:off x="5000" y="349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72"/>
            <p:cNvSpPr>
              <a:spLocks noChangeShapeType="1"/>
            </p:cNvSpPr>
            <p:nvPr/>
          </p:nvSpPr>
          <p:spPr bwMode="auto">
            <a:xfrm>
              <a:off x="4912" y="342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3"/>
            <p:cNvSpPr>
              <a:spLocks noChangeShapeType="1"/>
            </p:cNvSpPr>
            <p:nvPr/>
          </p:nvSpPr>
          <p:spPr bwMode="auto">
            <a:xfrm>
              <a:off x="4800" y="349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4"/>
            <p:cNvSpPr>
              <a:spLocks noChangeShapeType="1"/>
            </p:cNvSpPr>
            <p:nvPr/>
          </p:nvSpPr>
          <p:spPr bwMode="auto">
            <a:xfrm flipV="1">
              <a:off x="5102" y="3568"/>
              <a:ext cx="3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5"/>
            <p:cNvSpPr>
              <a:spLocks noChangeShapeType="1"/>
            </p:cNvSpPr>
            <p:nvPr/>
          </p:nvSpPr>
          <p:spPr bwMode="auto">
            <a:xfrm>
              <a:off x="5156" y="3472"/>
              <a:ext cx="1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6"/>
            <p:cNvSpPr>
              <a:spLocks noChangeShapeType="1"/>
            </p:cNvSpPr>
            <p:nvPr/>
          </p:nvSpPr>
          <p:spPr bwMode="auto">
            <a:xfrm>
              <a:off x="4566" y="3472"/>
              <a:ext cx="1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7"/>
            <p:cNvSpPr>
              <a:spLocks noChangeShapeType="1"/>
            </p:cNvSpPr>
            <p:nvPr/>
          </p:nvSpPr>
          <p:spPr bwMode="auto">
            <a:xfrm>
              <a:off x="5208" y="3408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06CB3359.wav">
            <a:hlinkClick r:id="" action="ppaction://media"/>
          </p:cNvPr>
          <p:cNvPicPr>
            <a:picLocks noChangeAspect="1"/>
          </p:cNvPicPr>
          <p:nvPr>
            <a:wavAudioFile r:embed="rId1" name="06CB13D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1833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4DB3359.wav">
            <a:hlinkClick r:id="" action="ppaction://media"/>
          </p:cNvPr>
          <p:cNvPicPr>
            <a:picLocks noChangeAspect="1"/>
          </p:cNvPicPr>
          <p:nvPr>
            <a:wavAudioFile r:embed="rId2" name="C4DB29E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F883375.wav">
            <a:hlinkClick r:id="" action="ppaction://media"/>
          </p:cNvPr>
          <p:cNvPicPr>
            <a:picLocks noChangeAspect="1"/>
          </p:cNvPicPr>
          <p:nvPr>
            <a:wavAudioFile r:embed="rId3" name="2F8894B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334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3.33333E-6 L -0.02709 0.00024 " pathEditMode="relative" ptsTypes="AA">
                                      <p:cBhvr>
                                        <p:cTn id="95" dur="12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4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64162E-6 L 0.01666 0.000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0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8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3815" grpId="0" animBg="1"/>
      <p:bldP spid="33831" grpId="0" animBg="1"/>
      <p:bldP spid="33831" grpId="1" animBg="1"/>
      <p:bldP spid="33832" grpId="0" animBg="1"/>
      <p:bldP spid="33832" grpId="1" animBg="1"/>
      <p:bldP spid="33833" grpId="0"/>
      <p:bldP spid="33833" grpId="1"/>
      <p:bldP spid="33834" grpId="0" animBg="1"/>
      <p:bldP spid="33834" grpId="1" animBg="1"/>
      <p:bldP spid="33835" grpId="0" animBg="1"/>
      <p:bldP spid="33835" grpId="1" animBg="1"/>
      <p:bldP spid="33836" grpId="0" animBg="1"/>
      <p:bldP spid="33836" grpId="1" animBg="1"/>
      <p:bldP spid="33837" grpId="0" animBg="1"/>
      <p:bldP spid="33837" grpId="1" animBg="1"/>
      <p:bldP spid="33838" grpId="0"/>
      <p:bldP spid="33838" grpId="1"/>
      <p:bldP spid="33839" grpId="0"/>
      <p:bldP spid="33839" grpId="1"/>
      <p:bldP spid="33840" grpId="0"/>
      <p:bldP spid="33840" grpId="1"/>
      <p:bldP spid="33841" grpId="0" animBg="1"/>
      <p:bldP spid="33841" grpId="1" animBg="1"/>
      <p:bldP spid="33842" grpId="0"/>
      <p:bldP spid="33842" grpId="1"/>
      <p:bldP spid="33843" grpId="0" animBg="1"/>
      <p:bldP spid="33843" grpId="1" animBg="1"/>
      <p:bldP spid="68673" grpId="0" animBg="1"/>
      <p:bldP spid="68674" grpId="0"/>
      <p:bldP spid="6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5"/>
          <p:cNvSpPr txBox="1">
            <a:spLocks noChangeArrowheads="1"/>
          </p:cNvSpPr>
          <p:nvPr/>
        </p:nvSpPr>
        <p:spPr bwMode="auto">
          <a:xfrm>
            <a:off x="381000" y="198120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C6. b.</a:t>
            </a:r>
            <a:r>
              <a:rPr lang="en-US" altLang="vi-VN" sz="2800" b="1">
                <a:latin typeface="Times New Roman" pitchFamily="18" charset="0"/>
              </a:rPr>
              <a:t> Vẽ sơ đồ mạch điện của đèn pin và dùng mũi tên kí hiệu chiều dòng điện chạy trong mạch điện này khi công tắc đóng.</a:t>
            </a:r>
          </a:p>
        </p:txBody>
      </p:sp>
      <p:sp>
        <p:nvSpPr>
          <p:cNvPr id="15363" name="Freeform 36"/>
          <p:cNvSpPr>
            <a:spLocks/>
          </p:cNvSpPr>
          <p:nvPr/>
        </p:nvSpPr>
        <p:spPr bwMode="auto">
          <a:xfrm>
            <a:off x="6992938" y="4037013"/>
            <a:ext cx="758825" cy="955675"/>
          </a:xfrm>
          <a:custGeom>
            <a:avLst/>
            <a:gdLst>
              <a:gd name="T0" fmla="*/ 2147483647 w 864"/>
              <a:gd name="T1" fmla="*/ 0 h 1110"/>
              <a:gd name="T2" fmla="*/ 0 w 864"/>
              <a:gd name="T3" fmla="*/ 2147483647 h 1110"/>
              <a:gd name="T4" fmla="*/ 0 w 864"/>
              <a:gd name="T5" fmla="*/ 2147483647 h 1110"/>
              <a:gd name="T6" fmla="*/ 2147483647 w 864"/>
              <a:gd name="T7" fmla="*/ 2147483647 h 1110"/>
              <a:gd name="T8" fmla="*/ 2147483647 w 864"/>
              <a:gd name="T9" fmla="*/ 2147483647 h 1110"/>
              <a:gd name="T10" fmla="*/ 2147483647 w 864"/>
              <a:gd name="T11" fmla="*/ 2147483647 h 1110"/>
              <a:gd name="T12" fmla="*/ 2147483647 w 864"/>
              <a:gd name="T13" fmla="*/ 2147483647 h 1110"/>
              <a:gd name="T14" fmla="*/ 2147483647 w 864"/>
              <a:gd name="T15" fmla="*/ 2147483647 h 1110"/>
              <a:gd name="T16" fmla="*/ 2147483647 w 864"/>
              <a:gd name="T17" fmla="*/ 2147483647 h 1110"/>
              <a:gd name="T18" fmla="*/ 2147483647 w 864"/>
              <a:gd name="T19" fmla="*/ 2147483647 h 1110"/>
              <a:gd name="T20" fmla="*/ 2147483647 w 864"/>
              <a:gd name="T21" fmla="*/ 2147483647 h 1110"/>
              <a:gd name="T22" fmla="*/ 2147483647 w 864"/>
              <a:gd name="T23" fmla="*/ 0 h 11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64" h="1110">
                <a:moveTo>
                  <a:pt x="864" y="0"/>
                </a:moveTo>
                <a:lnTo>
                  <a:pt x="0" y="666"/>
                </a:lnTo>
                <a:lnTo>
                  <a:pt x="0" y="1110"/>
                </a:lnTo>
                <a:lnTo>
                  <a:pt x="62" y="1110"/>
                </a:lnTo>
                <a:lnTo>
                  <a:pt x="123" y="1055"/>
                </a:lnTo>
                <a:lnTo>
                  <a:pt x="123" y="999"/>
                </a:lnTo>
                <a:lnTo>
                  <a:pt x="185" y="888"/>
                </a:lnTo>
                <a:lnTo>
                  <a:pt x="288" y="728"/>
                </a:lnTo>
                <a:lnTo>
                  <a:pt x="401" y="611"/>
                </a:lnTo>
                <a:lnTo>
                  <a:pt x="604" y="388"/>
                </a:lnTo>
                <a:lnTo>
                  <a:pt x="860" y="148"/>
                </a:lnTo>
                <a:lnTo>
                  <a:pt x="864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1890000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Freeform 37"/>
          <p:cNvSpPr>
            <a:spLocks/>
          </p:cNvSpPr>
          <p:nvPr/>
        </p:nvSpPr>
        <p:spPr bwMode="auto">
          <a:xfrm>
            <a:off x="6992938" y="5029200"/>
            <a:ext cx="758825" cy="949325"/>
          </a:xfrm>
          <a:custGeom>
            <a:avLst/>
            <a:gdLst>
              <a:gd name="T0" fmla="*/ 2147483647 w 864"/>
              <a:gd name="T1" fmla="*/ 0 h 1104"/>
              <a:gd name="T2" fmla="*/ 0 w 864"/>
              <a:gd name="T3" fmla="*/ 0 h 1104"/>
              <a:gd name="T4" fmla="*/ 0 w 864"/>
              <a:gd name="T5" fmla="*/ 2147483647 h 1104"/>
              <a:gd name="T6" fmla="*/ 2147483647 w 864"/>
              <a:gd name="T7" fmla="*/ 2147483647 h 1104"/>
              <a:gd name="T8" fmla="*/ 2147483647 w 864"/>
              <a:gd name="T9" fmla="*/ 2147483647 h 1104"/>
              <a:gd name="T10" fmla="*/ 2147483647 w 864"/>
              <a:gd name="T11" fmla="*/ 2147483647 h 1104"/>
              <a:gd name="T12" fmla="*/ 2147483647 w 864"/>
              <a:gd name="T13" fmla="*/ 2147483647 h 1104"/>
              <a:gd name="T14" fmla="*/ 2147483647 w 864"/>
              <a:gd name="T15" fmla="*/ 2147483647 h 1104"/>
              <a:gd name="T16" fmla="*/ 2147483647 w 864"/>
              <a:gd name="T17" fmla="*/ 2147483647 h 1104"/>
              <a:gd name="T18" fmla="*/ 2147483647 w 864"/>
              <a:gd name="T19" fmla="*/ 2147483647 h 1104"/>
              <a:gd name="T20" fmla="*/ 2147483647 w 864"/>
              <a:gd name="T21" fmla="*/ 0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64" h="1104">
                <a:moveTo>
                  <a:pt x="62" y="0"/>
                </a:moveTo>
                <a:lnTo>
                  <a:pt x="0" y="0"/>
                </a:lnTo>
                <a:lnTo>
                  <a:pt x="0" y="581"/>
                </a:lnTo>
                <a:lnTo>
                  <a:pt x="864" y="1104"/>
                </a:lnTo>
                <a:lnTo>
                  <a:pt x="864" y="956"/>
                </a:lnTo>
                <a:lnTo>
                  <a:pt x="748" y="852"/>
                </a:lnTo>
                <a:lnTo>
                  <a:pt x="463" y="581"/>
                </a:lnTo>
                <a:lnTo>
                  <a:pt x="247" y="349"/>
                </a:lnTo>
                <a:lnTo>
                  <a:pt x="154" y="232"/>
                </a:lnTo>
                <a:lnTo>
                  <a:pt x="123" y="174"/>
                </a:lnTo>
                <a:lnTo>
                  <a:pt x="62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38"/>
          <p:cNvSpPr>
            <a:spLocks/>
          </p:cNvSpPr>
          <p:nvPr/>
        </p:nvSpPr>
        <p:spPr bwMode="auto">
          <a:xfrm>
            <a:off x="7077075" y="4160838"/>
            <a:ext cx="674688" cy="1693862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Freeform 39"/>
          <p:cNvSpPr>
            <a:spLocks/>
          </p:cNvSpPr>
          <p:nvPr/>
        </p:nvSpPr>
        <p:spPr bwMode="auto">
          <a:xfrm>
            <a:off x="7150100" y="4210050"/>
            <a:ext cx="601663" cy="1585913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40"/>
          <p:cNvSpPr>
            <a:spLocks noChangeShapeType="1"/>
          </p:cNvSpPr>
          <p:nvPr/>
        </p:nvSpPr>
        <p:spPr bwMode="auto">
          <a:xfrm>
            <a:off x="6992938" y="5524500"/>
            <a:ext cx="758825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41"/>
          <p:cNvSpPr>
            <a:spLocks noChangeArrowheads="1"/>
          </p:cNvSpPr>
          <p:nvPr/>
        </p:nvSpPr>
        <p:spPr bwMode="auto">
          <a:xfrm>
            <a:off x="4419600" y="4614863"/>
            <a:ext cx="2573338" cy="909637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69" name="Line 42"/>
          <p:cNvSpPr>
            <a:spLocks noChangeShapeType="1"/>
          </p:cNvSpPr>
          <p:nvPr/>
        </p:nvSpPr>
        <p:spPr bwMode="auto">
          <a:xfrm flipV="1">
            <a:off x="6992938" y="4037013"/>
            <a:ext cx="7588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43"/>
          <p:cNvSpPr>
            <a:spLocks noChangeArrowheads="1"/>
          </p:cNvSpPr>
          <p:nvPr/>
        </p:nvSpPr>
        <p:spPr bwMode="auto">
          <a:xfrm>
            <a:off x="4841875" y="4697413"/>
            <a:ext cx="2066925" cy="703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71" name="Freeform 44"/>
          <p:cNvSpPr>
            <a:spLocks/>
          </p:cNvSpPr>
          <p:nvPr/>
        </p:nvSpPr>
        <p:spPr bwMode="auto">
          <a:xfrm>
            <a:off x="4841875" y="4738688"/>
            <a:ext cx="168275" cy="620712"/>
          </a:xfrm>
          <a:custGeom>
            <a:avLst/>
            <a:gdLst>
              <a:gd name="T0" fmla="*/ 2147483647 w 304"/>
              <a:gd name="T1" fmla="*/ 0 h 1168"/>
              <a:gd name="T2" fmla="*/ 2147483647 w 304"/>
              <a:gd name="T3" fmla="*/ 2147483647 h 1168"/>
              <a:gd name="T4" fmla="*/ 2147483647 w 304"/>
              <a:gd name="T5" fmla="*/ 2147483647 h 1168"/>
              <a:gd name="T6" fmla="*/ 2147483647 w 304"/>
              <a:gd name="T7" fmla="*/ 2147483647 h 1168"/>
              <a:gd name="T8" fmla="*/ 2147483647 w 304"/>
              <a:gd name="T9" fmla="*/ 2147483647 h 1168"/>
              <a:gd name="T10" fmla="*/ 2147483647 w 304"/>
              <a:gd name="T11" fmla="*/ 2147483647 h 1168"/>
              <a:gd name="T12" fmla="*/ 2147483647 w 304"/>
              <a:gd name="T13" fmla="*/ 2147483647 h 1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" h="1168">
                <a:moveTo>
                  <a:pt x="16" y="0"/>
                </a:moveTo>
                <a:cubicBezTo>
                  <a:pt x="8" y="568"/>
                  <a:pt x="0" y="1136"/>
                  <a:pt x="16" y="1152"/>
                </a:cubicBezTo>
                <a:cubicBezTo>
                  <a:pt x="32" y="1168"/>
                  <a:pt x="88" y="128"/>
                  <a:pt x="112" y="96"/>
                </a:cubicBezTo>
                <a:cubicBezTo>
                  <a:pt x="136" y="64"/>
                  <a:pt x="144" y="928"/>
                  <a:pt x="160" y="960"/>
                </a:cubicBezTo>
                <a:cubicBezTo>
                  <a:pt x="176" y="992"/>
                  <a:pt x="192" y="320"/>
                  <a:pt x="208" y="288"/>
                </a:cubicBezTo>
                <a:cubicBezTo>
                  <a:pt x="224" y="256"/>
                  <a:pt x="240" y="728"/>
                  <a:pt x="256" y="768"/>
                </a:cubicBezTo>
                <a:cubicBezTo>
                  <a:pt x="272" y="808"/>
                  <a:pt x="288" y="668"/>
                  <a:pt x="304" y="528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AutoShape 45"/>
          <p:cNvSpPr>
            <a:spLocks noChangeArrowheads="1"/>
          </p:cNvSpPr>
          <p:nvPr/>
        </p:nvSpPr>
        <p:spPr bwMode="auto">
          <a:xfrm>
            <a:off x="5938838" y="4573588"/>
            <a:ext cx="420687" cy="24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73" name="Freeform 46"/>
          <p:cNvSpPr>
            <a:spLocks/>
          </p:cNvSpPr>
          <p:nvPr/>
        </p:nvSpPr>
        <p:spPr bwMode="auto">
          <a:xfrm>
            <a:off x="7100888" y="4933950"/>
            <a:ext cx="39687" cy="9525"/>
          </a:xfrm>
          <a:custGeom>
            <a:avLst/>
            <a:gdLst>
              <a:gd name="T0" fmla="*/ 2147483647 w 44"/>
              <a:gd name="T1" fmla="*/ 0 h 12"/>
              <a:gd name="T2" fmla="*/ 2147483647 w 44"/>
              <a:gd name="T3" fmla="*/ 2147483647 h 12"/>
              <a:gd name="T4" fmla="*/ 2147483647 w 44"/>
              <a:gd name="T5" fmla="*/ 0 h 12"/>
              <a:gd name="T6" fmla="*/ 2147483647 w 44"/>
              <a:gd name="T7" fmla="*/ 2147483647 h 12"/>
              <a:gd name="T8" fmla="*/ 2147483647 w 4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12">
                <a:moveTo>
                  <a:pt x="20" y="0"/>
                </a:moveTo>
                <a:cubicBezTo>
                  <a:pt x="33" y="2"/>
                  <a:pt x="44" y="5"/>
                  <a:pt x="28" y="10"/>
                </a:cubicBezTo>
                <a:cubicBezTo>
                  <a:pt x="0" y="7"/>
                  <a:pt x="16" y="12"/>
                  <a:pt x="20" y="0"/>
                </a:cubicBezTo>
                <a:cubicBezTo>
                  <a:pt x="23" y="1"/>
                  <a:pt x="26" y="0"/>
                  <a:pt x="28" y="2"/>
                </a:cubicBezTo>
                <a:cubicBezTo>
                  <a:pt x="30" y="3"/>
                  <a:pt x="30" y="8"/>
                  <a:pt x="30" y="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Rectangle 47"/>
          <p:cNvSpPr>
            <a:spLocks noChangeArrowheads="1"/>
          </p:cNvSpPr>
          <p:nvPr/>
        </p:nvSpPr>
        <p:spPr bwMode="auto">
          <a:xfrm>
            <a:off x="5938838" y="4697413"/>
            <a:ext cx="41275" cy="412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75" name="Rectangle 48"/>
          <p:cNvSpPr>
            <a:spLocks noChangeArrowheads="1"/>
          </p:cNvSpPr>
          <p:nvPr/>
        </p:nvSpPr>
        <p:spPr bwMode="auto">
          <a:xfrm>
            <a:off x="5895975" y="4738688"/>
            <a:ext cx="547688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76" name="Line 49"/>
          <p:cNvSpPr>
            <a:spLocks noChangeShapeType="1"/>
          </p:cNvSpPr>
          <p:nvPr/>
        </p:nvSpPr>
        <p:spPr bwMode="auto">
          <a:xfrm>
            <a:off x="4841875" y="4738688"/>
            <a:ext cx="134937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Freeform 50"/>
          <p:cNvSpPr>
            <a:spLocks/>
          </p:cNvSpPr>
          <p:nvPr/>
        </p:nvSpPr>
        <p:spPr bwMode="auto">
          <a:xfrm>
            <a:off x="6275388" y="4738688"/>
            <a:ext cx="801687" cy="219075"/>
          </a:xfrm>
          <a:custGeom>
            <a:avLst/>
            <a:gdLst>
              <a:gd name="T0" fmla="*/ 2147483647 w 1152"/>
              <a:gd name="T1" fmla="*/ 2147483647 h 288"/>
              <a:gd name="T2" fmla="*/ 2147483647 w 1152"/>
              <a:gd name="T3" fmla="*/ 0 h 288"/>
              <a:gd name="T4" fmla="*/ 0 w 1152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88">
                <a:moveTo>
                  <a:pt x="1152" y="288"/>
                </a:moveTo>
                <a:lnTo>
                  <a:pt x="105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71" name="Group 51"/>
          <p:cNvGrpSpPr>
            <a:grpSpLocks/>
          </p:cNvGrpSpPr>
          <p:nvPr/>
        </p:nvGrpSpPr>
        <p:grpSpPr bwMode="auto">
          <a:xfrm>
            <a:off x="5938838" y="4532313"/>
            <a:ext cx="252412" cy="206375"/>
            <a:chOff x="2256" y="1440"/>
            <a:chExt cx="288" cy="240"/>
          </a:xfrm>
        </p:grpSpPr>
        <p:sp>
          <p:nvSpPr>
            <p:cNvPr id="15438" name="Rectangle 52"/>
            <p:cNvSpPr>
              <a:spLocks noChangeArrowheads="1"/>
            </p:cNvSpPr>
            <p:nvPr/>
          </p:nvSpPr>
          <p:spPr bwMode="auto">
            <a:xfrm>
              <a:off x="2256" y="1584"/>
              <a:ext cx="28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.VnTime" pitchFamily="34" charset="0"/>
              </a:endParaRPr>
            </a:p>
          </p:txBody>
        </p:sp>
        <p:sp>
          <p:nvSpPr>
            <p:cNvPr id="15439" name="Rectangle 53"/>
            <p:cNvSpPr>
              <a:spLocks noChangeArrowheads="1"/>
            </p:cNvSpPr>
            <p:nvPr/>
          </p:nvSpPr>
          <p:spPr bwMode="auto">
            <a:xfrm>
              <a:off x="2352" y="1536"/>
              <a:ext cx="144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.VnTime" pitchFamily="34" charset="0"/>
              </a:endParaRPr>
            </a:p>
          </p:txBody>
        </p:sp>
        <p:sp>
          <p:nvSpPr>
            <p:cNvPr id="15440" name="AutoShape 54"/>
            <p:cNvSpPr>
              <a:spLocks noChangeArrowheads="1"/>
            </p:cNvSpPr>
            <p:nvPr/>
          </p:nvSpPr>
          <p:spPr bwMode="auto">
            <a:xfrm>
              <a:off x="2304" y="1440"/>
              <a:ext cx="240" cy="96"/>
            </a:xfrm>
            <a:prstGeom prst="roundRect">
              <a:avLst>
                <a:gd name="adj" fmla="val 16667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.VnTime" pitchFamily="34" charset="0"/>
              </a:endParaRPr>
            </a:p>
          </p:txBody>
        </p:sp>
      </p:grpSp>
      <p:sp>
        <p:nvSpPr>
          <p:cNvPr id="15379" name="Line 55"/>
          <p:cNvSpPr>
            <a:spLocks noChangeShapeType="1"/>
          </p:cNvSpPr>
          <p:nvPr/>
        </p:nvSpPr>
        <p:spPr bwMode="auto">
          <a:xfrm>
            <a:off x="7751763" y="4037013"/>
            <a:ext cx="0" cy="194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56"/>
          <p:cNvSpPr txBox="1">
            <a:spLocks noChangeArrowheads="1"/>
          </p:cNvSpPr>
          <p:nvPr/>
        </p:nvSpPr>
        <p:spPr bwMode="auto">
          <a:xfrm>
            <a:off x="5516563" y="5730875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/>
              <a:t>Pin</a:t>
            </a:r>
          </a:p>
        </p:txBody>
      </p:sp>
      <p:sp>
        <p:nvSpPr>
          <p:cNvPr id="15381" name="Line 57"/>
          <p:cNvSpPr>
            <a:spLocks noChangeShapeType="1"/>
          </p:cNvSpPr>
          <p:nvPr/>
        </p:nvSpPr>
        <p:spPr bwMode="auto">
          <a:xfrm flipH="1" flipV="1">
            <a:off x="5557838" y="4325938"/>
            <a:ext cx="549275" cy="2063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58"/>
          <p:cNvSpPr txBox="1">
            <a:spLocks noChangeArrowheads="1"/>
          </p:cNvSpPr>
          <p:nvPr/>
        </p:nvSpPr>
        <p:spPr bwMode="auto">
          <a:xfrm>
            <a:off x="4967288" y="41290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/>
              <a:t>Công tắc</a:t>
            </a:r>
          </a:p>
        </p:txBody>
      </p:sp>
      <p:sp>
        <p:nvSpPr>
          <p:cNvPr id="15383" name="Text Box 59"/>
          <p:cNvSpPr txBox="1">
            <a:spLocks noChangeArrowheads="1"/>
          </p:cNvSpPr>
          <p:nvPr/>
        </p:nvSpPr>
        <p:spPr bwMode="auto">
          <a:xfrm>
            <a:off x="6781800" y="6248400"/>
            <a:ext cx="189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/>
              <a:t>Gương cầu lõm</a:t>
            </a:r>
          </a:p>
        </p:txBody>
      </p:sp>
      <p:sp>
        <p:nvSpPr>
          <p:cNvPr id="15384" name="Freeform 60"/>
          <p:cNvSpPr>
            <a:spLocks/>
          </p:cNvSpPr>
          <p:nvPr/>
        </p:nvSpPr>
        <p:spPr bwMode="auto">
          <a:xfrm>
            <a:off x="7191375" y="4017963"/>
            <a:ext cx="1876425" cy="1935162"/>
          </a:xfrm>
          <a:custGeom>
            <a:avLst/>
            <a:gdLst>
              <a:gd name="T0" fmla="*/ 2147483647 w 2136"/>
              <a:gd name="T1" fmla="*/ 2147483647 h 2249"/>
              <a:gd name="T2" fmla="*/ 2147483647 w 2136"/>
              <a:gd name="T3" fmla="*/ 2147483647 h 2249"/>
              <a:gd name="T4" fmla="*/ 2147483647 w 2136"/>
              <a:gd name="T5" fmla="*/ 2147483647 h 2249"/>
              <a:gd name="T6" fmla="*/ 2147483647 w 2136"/>
              <a:gd name="T7" fmla="*/ 2147483647 h 2249"/>
              <a:gd name="T8" fmla="*/ 0 w 2136"/>
              <a:gd name="T9" fmla="*/ 2147483647 h 2249"/>
              <a:gd name="T10" fmla="*/ 2147483647 w 2136"/>
              <a:gd name="T11" fmla="*/ 2147483647 h 2249"/>
              <a:gd name="T12" fmla="*/ 2147483647 w 2136"/>
              <a:gd name="T13" fmla="*/ 2147483647 h 2249"/>
              <a:gd name="T14" fmla="*/ 2147483647 w 2136"/>
              <a:gd name="T15" fmla="*/ 2147483647 h 2249"/>
              <a:gd name="T16" fmla="*/ 2147483647 w 2136"/>
              <a:gd name="T17" fmla="*/ 2147483647 h 2249"/>
              <a:gd name="T18" fmla="*/ 2147483647 w 2136"/>
              <a:gd name="T19" fmla="*/ 2147483647 h 2249"/>
              <a:gd name="T20" fmla="*/ 2147483647 w 2136"/>
              <a:gd name="T21" fmla="*/ 2147483647 h 2249"/>
              <a:gd name="T22" fmla="*/ 2147483647 w 2136"/>
              <a:gd name="T23" fmla="*/ 2147483647 h 2249"/>
              <a:gd name="T24" fmla="*/ 2147483647 w 2136"/>
              <a:gd name="T25" fmla="*/ 2147483647 h 2249"/>
              <a:gd name="T26" fmla="*/ 2147483647 w 2136"/>
              <a:gd name="T27" fmla="*/ 2147483647 h 2249"/>
              <a:gd name="T28" fmla="*/ 2147483647 w 2136"/>
              <a:gd name="T29" fmla="*/ 2147483647 h 2249"/>
              <a:gd name="T30" fmla="*/ 2147483647 w 2136"/>
              <a:gd name="T31" fmla="*/ 2147483647 h 2249"/>
              <a:gd name="T32" fmla="*/ 2147483647 w 2136"/>
              <a:gd name="T33" fmla="*/ 2147483647 h 2249"/>
              <a:gd name="T34" fmla="*/ 2147483647 w 2136"/>
              <a:gd name="T35" fmla="*/ 0 h 2249"/>
              <a:gd name="T36" fmla="*/ 2147483647 w 2136"/>
              <a:gd name="T37" fmla="*/ 2147483647 h 22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36" h="2249">
                <a:moveTo>
                  <a:pt x="1185" y="128"/>
                </a:moveTo>
                <a:lnTo>
                  <a:pt x="640" y="229"/>
                </a:lnTo>
                <a:lnTo>
                  <a:pt x="384" y="494"/>
                </a:lnTo>
                <a:lnTo>
                  <a:pt x="110" y="807"/>
                </a:lnTo>
                <a:lnTo>
                  <a:pt x="0" y="997"/>
                </a:lnTo>
                <a:lnTo>
                  <a:pt x="161" y="969"/>
                </a:lnTo>
                <a:lnTo>
                  <a:pt x="275" y="983"/>
                </a:lnTo>
                <a:lnTo>
                  <a:pt x="342" y="1070"/>
                </a:lnTo>
                <a:lnTo>
                  <a:pt x="351" y="1161"/>
                </a:lnTo>
                <a:lnTo>
                  <a:pt x="323" y="1319"/>
                </a:lnTo>
                <a:lnTo>
                  <a:pt x="227" y="1367"/>
                </a:lnTo>
                <a:lnTo>
                  <a:pt x="46" y="1417"/>
                </a:lnTo>
                <a:lnTo>
                  <a:pt x="128" y="1536"/>
                </a:lnTo>
                <a:lnTo>
                  <a:pt x="247" y="1673"/>
                </a:lnTo>
                <a:lnTo>
                  <a:pt x="622" y="2039"/>
                </a:lnTo>
                <a:lnTo>
                  <a:pt x="755" y="2066"/>
                </a:lnTo>
                <a:lnTo>
                  <a:pt x="2136" y="2249"/>
                </a:lnTo>
                <a:lnTo>
                  <a:pt x="2136" y="0"/>
                </a:lnTo>
                <a:lnTo>
                  <a:pt x="1185" y="128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Rectangle 61"/>
          <p:cNvSpPr>
            <a:spLocks noChangeArrowheads="1"/>
          </p:cNvSpPr>
          <p:nvPr/>
        </p:nvSpPr>
        <p:spPr bwMode="auto">
          <a:xfrm rot="5400000">
            <a:off x="6916738" y="4953000"/>
            <a:ext cx="204788" cy="179387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86" name="Oval 62"/>
          <p:cNvSpPr>
            <a:spLocks noChangeArrowheads="1"/>
          </p:cNvSpPr>
          <p:nvPr/>
        </p:nvSpPr>
        <p:spPr bwMode="auto">
          <a:xfrm rot="5400000">
            <a:off x="7107238" y="4843463"/>
            <a:ext cx="373062" cy="4111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87" name="Freeform 63"/>
          <p:cNvSpPr>
            <a:spLocks/>
          </p:cNvSpPr>
          <p:nvPr/>
        </p:nvSpPr>
        <p:spPr bwMode="auto">
          <a:xfrm>
            <a:off x="7104063" y="4981575"/>
            <a:ext cx="180975" cy="38100"/>
          </a:xfrm>
          <a:custGeom>
            <a:avLst/>
            <a:gdLst>
              <a:gd name="T0" fmla="*/ 0 w 206"/>
              <a:gd name="T1" fmla="*/ 0 h 45"/>
              <a:gd name="T2" fmla="*/ 2147483647 w 206"/>
              <a:gd name="T3" fmla="*/ 2147483647 h 45"/>
              <a:gd name="T4" fmla="*/ 2147483647 w 206"/>
              <a:gd name="T5" fmla="*/ 2147483647 h 45"/>
              <a:gd name="T6" fmla="*/ 2147483647 w 206"/>
              <a:gd name="T7" fmla="*/ 2147483647 h 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" h="45">
                <a:moveTo>
                  <a:pt x="0" y="0"/>
                </a:moveTo>
                <a:cubicBezTo>
                  <a:pt x="26" y="17"/>
                  <a:pt x="57" y="35"/>
                  <a:pt x="87" y="40"/>
                </a:cubicBezTo>
                <a:cubicBezTo>
                  <a:pt x="117" y="45"/>
                  <a:pt x="158" y="38"/>
                  <a:pt x="178" y="32"/>
                </a:cubicBezTo>
                <a:cubicBezTo>
                  <a:pt x="198" y="26"/>
                  <a:pt x="200" y="10"/>
                  <a:pt x="206" y="4"/>
                </a:cubicBezTo>
              </a:path>
            </a:pathLst>
          </a:custGeom>
          <a:solidFill>
            <a:srgbClr val="DDDDDD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Freeform 64"/>
          <p:cNvSpPr>
            <a:spLocks/>
          </p:cNvSpPr>
          <p:nvPr/>
        </p:nvSpPr>
        <p:spPr bwMode="auto">
          <a:xfrm>
            <a:off x="7091363" y="5086350"/>
            <a:ext cx="203200" cy="34925"/>
          </a:xfrm>
          <a:custGeom>
            <a:avLst/>
            <a:gdLst>
              <a:gd name="T0" fmla="*/ 0 w 232"/>
              <a:gd name="T1" fmla="*/ 0 h 40"/>
              <a:gd name="T2" fmla="*/ 2147483647 w 232"/>
              <a:gd name="T3" fmla="*/ 2147483647 h 40"/>
              <a:gd name="T4" fmla="*/ 2147483647 w 232"/>
              <a:gd name="T5" fmla="*/ 2147483647 h 40"/>
              <a:gd name="T6" fmla="*/ 2147483647 w 232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2" h="40">
                <a:moveTo>
                  <a:pt x="0" y="0"/>
                </a:moveTo>
                <a:cubicBezTo>
                  <a:pt x="23" y="1"/>
                  <a:pt x="106" y="3"/>
                  <a:pt x="140" y="4"/>
                </a:cubicBezTo>
                <a:cubicBezTo>
                  <a:pt x="174" y="5"/>
                  <a:pt x="189" y="2"/>
                  <a:pt x="204" y="8"/>
                </a:cubicBezTo>
                <a:cubicBezTo>
                  <a:pt x="219" y="14"/>
                  <a:pt x="226" y="33"/>
                  <a:pt x="232" y="40"/>
                </a:cubicBezTo>
              </a:path>
            </a:pathLst>
          </a:custGeom>
          <a:solidFill>
            <a:srgbClr val="DDDDDD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Oval 65"/>
          <p:cNvSpPr>
            <a:spLocks noChangeArrowheads="1"/>
          </p:cNvSpPr>
          <p:nvPr/>
        </p:nvSpPr>
        <p:spPr bwMode="auto">
          <a:xfrm rot="5400000">
            <a:off x="6871494" y="5026819"/>
            <a:ext cx="1270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15390" name="Freeform 66"/>
          <p:cNvSpPr>
            <a:spLocks/>
          </p:cNvSpPr>
          <p:nvPr/>
        </p:nvSpPr>
        <p:spPr bwMode="auto">
          <a:xfrm>
            <a:off x="6950075" y="5091113"/>
            <a:ext cx="144463" cy="6350"/>
          </a:xfrm>
          <a:custGeom>
            <a:avLst/>
            <a:gdLst>
              <a:gd name="T0" fmla="*/ 2147483647 w 164"/>
              <a:gd name="T1" fmla="*/ 0 h 8"/>
              <a:gd name="T2" fmla="*/ 0 w 164"/>
              <a:gd name="T3" fmla="*/ 2147483647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4" h="8">
                <a:moveTo>
                  <a:pt x="164" y="0"/>
                </a:moveTo>
                <a:lnTo>
                  <a:pt x="0" y="8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67"/>
          <p:cNvSpPr>
            <a:spLocks noChangeShapeType="1"/>
          </p:cNvSpPr>
          <p:nvPr/>
        </p:nvSpPr>
        <p:spPr bwMode="auto">
          <a:xfrm rot="5400000">
            <a:off x="7108825" y="4989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68"/>
          <p:cNvSpPr>
            <a:spLocks noChangeShapeType="1"/>
          </p:cNvSpPr>
          <p:nvPr/>
        </p:nvSpPr>
        <p:spPr bwMode="auto">
          <a:xfrm rot="5400000" flipH="1">
            <a:off x="7067550" y="4938713"/>
            <a:ext cx="39688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9" name="Rectangle 69"/>
          <p:cNvSpPr>
            <a:spLocks noChangeArrowheads="1"/>
          </p:cNvSpPr>
          <p:nvPr/>
        </p:nvSpPr>
        <p:spPr bwMode="auto">
          <a:xfrm>
            <a:off x="6865938" y="4862513"/>
            <a:ext cx="42862" cy="37306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 altLang="vi-VN">
              <a:latin typeface=".VnTime" panose="020B7200000000000000" pitchFamily="34" charset="0"/>
            </a:endParaRPr>
          </a:p>
        </p:txBody>
      </p:sp>
      <p:pic>
        <p:nvPicPr>
          <p:cNvPr id="15394" name="Picture 71" descr="p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089">
            <a:off x="5910263" y="4757738"/>
            <a:ext cx="9699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72" descr="p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089">
            <a:off x="4962525" y="4738688"/>
            <a:ext cx="9699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Line 73"/>
          <p:cNvSpPr>
            <a:spLocks noChangeShapeType="1"/>
          </p:cNvSpPr>
          <p:nvPr/>
        </p:nvSpPr>
        <p:spPr bwMode="auto">
          <a:xfrm>
            <a:off x="7329488" y="5400675"/>
            <a:ext cx="506412" cy="990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74"/>
          <p:cNvSpPr>
            <a:spLocks noChangeShapeType="1"/>
          </p:cNvSpPr>
          <p:nvPr/>
        </p:nvSpPr>
        <p:spPr bwMode="auto">
          <a:xfrm flipH="1" flipV="1">
            <a:off x="7034213" y="4325938"/>
            <a:ext cx="211137" cy="5778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75"/>
          <p:cNvSpPr>
            <a:spLocks noChangeShapeType="1"/>
          </p:cNvSpPr>
          <p:nvPr/>
        </p:nvSpPr>
        <p:spPr bwMode="auto">
          <a:xfrm>
            <a:off x="5137150" y="5276850"/>
            <a:ext cx="463550" cy="4127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Line 76"/>
          <p:cNvSpPr>
            <a:spLocks noChangeShapeType="1"/>
          </p:cNvSpPr>
          <p:nvPr/>
        </p:nvSpPr>
        <p:spPr bwMode="auto">
          <a:xfrm flipH="1">
            <a:off x="5727700" y="5235575"/>
            <a:ext cx="379413" cy="4540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Freeform 77"/>
          <p:cNvSpPr>
            <a:spLocks/>
          </p:cNvSpPr>
          <p:nvPr/>
        </p:nvSpPr>
        <p:spPr bwMode="auto">
          <a:xfrm>
            <a:off x="7280275" y="4976813"/>
            <a:ext cx="38100" cy="138112"/>
          </a:xfrm>
          <a:custGeom>
            <a:avLst/>
            <a:gdLst>
              <a:gd name="T0" fmla="*/ 0 w 42"/>
              <a:gd name="T1" fmla="*/ 0 h 160"/>
              <a:gd name="T2" fmla="*/ 2147483647 w 42"/>
              <a:gd name="T3" fmla="*/ 2147483647 h 160"/>
              <a:gd name="T4" fmla="*/ 2147483647 w 42"/>
              <a:gd name="T5" fmla="*/ 2147483647 h 160"/>
              <a:gd name="T6" fmla="*/ 2147483647 w 42"/>
              <a:gd name="T7" fmla="*/ 2147483647 h 160"/>
              <a:gd name="T8" fmla="*/ 2147483647 w 42"/>
              <a:gd name="T9" fmla="*/ 2147483647 h 160"/>
              <a:gd name="T10" fmla="*/ 2147483647 w 42"/>
              <a:gd name="T11" fmla="*/ 2147483647 h 160"/>
              <a:gd name="T12" fmla="*/ 2147483647 w 42"/>
              <a:gd name="T13" fmla="*/ 2147483647 h 160"/>
              <a:gd name="T14" fmla="*/ 2147483647 w 42"/>
              <a:gd name="T15" fmla="*/ 2147483647 h 160"/>
              <a:gd name="T16" fmla="*/ 2147483647 w 42"/>
              <a:gd name="T17" fmla="*/ 2147483647 h 160"/>
              <a:gd name="T18" fmla="*/ 2147483647 w 42"/>
              <a:gd name="T19" fmla="*/ 2147483647 h 160"/>
              <a:gd name="T20" fmla="*/ 2147483647 w 42"/>
              <a:gd name="T21" fmla="*/ 2147483647 h 1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" h="160">
                <a:moveTo>
                  <a:pt x="0" y="0"/>
                </a:moveTo>
                <a:cubicBezTo>
                  <a:pt x="32" y="5"/>
                  <a:pt x="21" y="6"/>
                  <a:pt x="36" y="28"/>
                </a:cubicBezTo>
                <a:cubicBezTo>
                  <a:pt x="31" y="46"/>
                  <a:pt x="29" y="59"/>
                  <a:pt x="8" y="52"/>
                </a:cubicBezTo>
                <a:cubicBezTo>
                  <a:pt x="15" y="30"/>
                  <a:pt x="34" y="37"/>
                  <a:pt x="40" y="56"/>
                </a:cubicBezTo>
                <a:cubicBezTo>
                  <a:pt x="39" y="67"/>
                  <a:pt x="42" y="79"/>
                  <a:pt x="36" y="88"/>
                </a:cubicBezTo>
                <a:cubicBezTo>
                  <a:pt x="31" y="95"/>
                  <a:pt x="12" y="96"/>
                  <a:pt x="12" y="96"/>
                </a:cubicBezTo>
                <a:cubicBezTo>
                  <a:pt x="5" y="76"/>
                  <a:pt x="17" y="79"/>
                  <a:pt x="32" y="84"/>
                </a:cubicBezTo>
                <a:cubicBezTo>
                  <a:pt x="36" y="95"/>
                  <a:pt x="42" y="108"/>
                  <a:pt x="32" y="120"/>
                </a:cubicBezTo>
                <a:cubicBezTo>
                  <a:pt x="26" y="126"/>
                  <a:pt x="8" y="128"/>
                  <a:pt x="8" y="128"/>
                </a:cubicBezTo>
                <a:cubicBezTo>
                  <a:pt x="15" y="101"/>
                  <a:pt x="25" y="106"/>
                  <a:pt x="32" y="128"/>
                </a:cubicBezTo>
                <a:cubicBezTo>
                  <a:pt x="29" y="142"/>
                  <a:pt x="30" y="160"/>
                  <a:pt x="12" y="16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Oval 78"/>
          <p:cNvSpPr>
            <a:spLocks noChangeArrowheads="1"/>
          </p:cNvSpPr>
          <p:nvPr/>
        </p:nvSpPr>
        <p:spPr bwMode="auto">
          <a:xfrm>
            <a:off x="6654800" y="4987925"/>
            <a:ext cx="168275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402" name="Oval 79"/>
          <p:cNvSpPr>
            <a:spLocks noChangeArrowheads="1"/>
          </p:cNvSpPr>
          <p:nvPr/>
        </p:nvSpPr>
        <p:spPr bwMode="auto">
          <a:xfrm>
            <a:off x="5643563" y="4987925"/>
            <a:ext cx="168275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15403" name="Group 80"/>
          <p:cNvGrpSpPr>
            <a:grpSpLocks/>
          </p:cNvGrpSpPr>
          <p:nvPr/>
        </p:nvGrpSpPr>
        <p:grpSpPr bwMode="auto">
          <a:xfrm>
            <a:off x="4975225" y="4987925"/>
            <a:ext cx="169863" cy="165100"/>
            <a:chOff x="1017" y="1584"/>
            <a:chExt cx="192" cy="192"/>
          </a:xfrm>
        </p:grpSpPr>
        <p:sp>
          <p:nvSpPr>
            <p:cNvPr id="15436" name="Oval 81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solidFill>
                  <a:srgbClr val="FF0000"/>
                </a:solidFill>
              </a:endParaRPr>
            </a:p>
          </p:txBody>
        </p:sp>
        <p:sp>
          <p:nvSpPr>
            <p:cNvPr id="15437" name="Line 82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4" name="Group 83"/>
          <p:cNvGrpSpPr>
            <a:grpSpLocks/>
          </p:cNvGrpSpPr>
          <p:nvPr/>
        </p:nvGrpSpPr>
        <p:grpSpPr bwMode="auto">
          <a:xfrm>
            <a:off x="5948363" y="4987925"/>
            <a:ext cx="168275" cy="165100"/>
            <a:chOff x="1017" y="1584"/>
            <a:chExt cx="192" cy="192"/>
          </a:xfrm>
        </p:grpSpPr>
        <p:sp>
          <p:nvSpPr>
            <p:cNvPr id="15434" name="Oval 84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solidFill>
                  <a:srgbClr val="FF0000"/>
                </a:solidFill>
              </a:endParaRPr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5" name="Text Box 94"/>
          <p:cNvSpPr txBox="1">
            <a:spLocks noChangeArrowheads="1"/>
          </p:cNvSpPr>
          <p:nvPr/>
        </p:nvSpPr>
        <p:spPr bwMode="auto">
          <a:xfrm>
            <a:off x="6064250" y="4087813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/>
              <a:t>Bóng đèn dây tóc</a:t>
            </a:r>
          </a:p>
        </p:txBody>
      </p:sp>
      <p:sp>
        <p:nvSpPr>
          <p:cNvPr id="15406" name="Text Box 95"/>
          <p:cNvSpPr txBox="1">
            <a:spLocks noChangeArrowheads="1"/>
          </p:cNvSpPr>
          <p:nvPr/>
        </p:nvSpPr>
        <p:spPr bwMode="auto">
          <a:xfrm>
            <a:off x="0" y="1066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II. Chiều dòng điện: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5407" name="Text Box 96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408" name="Text Box 97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 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5409" name="Text Box 99"/>
          <p:cNvSpPr txBox="1">
            <a:spLocks noChangeArrowheads="1"/>
          </p:cNvSpPr>
          <p:nvPr/>
        </p:nvSpPr>
        <p:spPr bwMode="auto">
          <a:xfrm>
            <a:off x="0" y="1447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III. Vận dụng: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56442" name="Group 122"/>
          <p:cNvGrpSpPr>
            <a:grpSpLocks/>
          </p:cNvGrpSpPr>
          <p:nvPr/>
        </p:nvGrpSpPr>
        <p:grpSpPr bwMode="auto">
          <a:xfrm>
            <a:off x="1371600" y="3657600"/>
            <a:ext cx="1143000" cy="609600"/>
            <a:chOff x="864" y="2304"/>
            <a:chExt cx="720" cy="384"/>
          </a:xfrm>
        </p:grpSpPr>
        <p:sp>
          <p:nvSpPr>
            <p:cNvPr id="15430" name="Line 100"/>
            <p:cNvSpPr>
              <a:spLocks noChangeShapeType="1"/>
            </p:cNvSpPr>
            <p:nvPr/>
          </p:nvSpPr>
          <p:spPr bwMode="auto">
            <a:xfrm>
              <a:off x="864" y="2679"/>
              <a:ext cx="1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101"/>
            <p:cNvSpPr>
              <a:spLocks noChangeShapeType="1"/>
            </p:cNvSpPr>
            <p:nvPr/>
          </p:nvSpPr>
          <p:spPr bwMode="auto">
            <a:xfrm>
              <a:off x="1048" y="2640"/>
              <a:ext cx="240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02"/>
            <p:cNvSpPr>
              <a:spLocks noChangeShapeType="1"/>
            </p:cNvSpPr>
            <p:nvPr/>
          </p:nvSpPr>
          <p:spPr bwMode="auto">
            <a:xfrm>
              <a:off x="1296" y="2688"/>
              <a:ext cx="28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Text Box 103"/>
            <p:cNvSpPr txBox="1">
              <a:spLocks noChangeArrowheads="1"/>
            </p:cNvSpPr>
            <p:nvPr/>
          </p:nvSpPr>
          <p:spPr bwMode="auto">
            <a:xfrm>
              <a:off x="1056" y="2304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K</a:t>
              </a:r>
              <a:endParaRPr lang="vi-VN" altLang="vi-VN" sz="1800" b="1"/>
            </a:p>
          </p:txBody>
        </p:sp>
      </p:grpSp>
      <p:sp>
        <p:nvSpPr>
          <p:cNvPr id="56425" name="AutoShape 105"/>
          <p:cNvSpPr>
            <a:spLocks noChangeArrowheads="1"/>
          </p:cNvSpPr>
          <p:nvPr/>
        </p:nvSpPr>
        <p:spPr bwMode="auto">
          <a:xfrm>
            <a:off x="3124200" y="4800600"/>
            <a:ext cx="762000" cy="685800"/>
          </a:xfrm>
          <a:prstGeom prst="flowChartSummingJunction">
            <a:avLst/>
          </a:prstGeom>
          <a:solidFill>
            <a:schemeClr val="bg1"/>
          </a:solidFill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56426" name="Group 106"/>
          <p:cNvGrpSpPr>
            <a:grpSpLocks/>
          </p:cNvGrpSpPr>
          <p:nvPr/>
        </p:nvGrpSpPr>
        <p:grpSpPr bwMode="auto">
          <a:xfrm>
            <a:off x="1270000" y="5956300"/>
            <a:ext cx="1447800" cy="419100"/>
            <a:chOff x="4224" y="3392"/>
            <a:chExt cx="912" cy="264"/>
          </a:xfrm>
        </p:grpSpPr>
        <p:sp>
          <p:nvSpPr>
            <p:cNvPr id="15421" name="Line 107"/>
            <p:cNvSpPr>
              <a:spLocks noChangeShapeType="1"/>
            </p:cNvSpPr>
            <p:nvPr/>
          </p:nvSpPr>
          <p:spPr bwMode="auto">
            <a:xfrm>
              <a:off x="4224" y="3552"/>
              <a:ext cx="26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08"/>
            <p:cNvSpPr>
              <a:spLocks noChangeShapeType="1"/>
            </p:cNvSpPr>
            <p:nvPr/>
          </p:nvSpPr>
          <p:spPr bwMode="auto">
            <a:xfrm>
              <a:off x="4800" y="3416"/>
              <a:ext cx="0" cy="24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09"/>
            <p:cNvSpPr>
              <a:spLocks noChangeShapeType="1"/>
            </p:cNvSpPr>
            <p:nvPr/>
          </p:nvSpPr>
          <p:spPr bwMode="auto">
            <a:xfrm>
              <a:off x="4712" y="3480"/>
              <a:ext cx="0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10"/>
            <p:cNvSpPr>
              <a:spLocks noChangeShapeType="1"/>
            </p:cNvSpPr>
            <p:nvPr/>
          </p:nvSpPr>
          <p:spPr bwMode="auto">
            <a:xfrm>
              <a:off x="4624" y="3408"/>
              <a:ext cx="0" cy="24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111"/>
            <p:cNvSpPr>
              <a:spLocks noChangeShapeType="1"/>
            </p:cNvSpPr>
            <p:nvPr/>
          </p:nvSpPr>
          <p:spPr bwMode="auto">
            <a:xfrm>
              <a:off x="4512" y="3480"/>
              <a:ext cx="0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112"/>
            <p:cNvSpPr>
              <a:spLocks noChangeShapeType="1"/>
            </p:cNvSpPr>
            <p:nvPr/>
          </p:nvSpPr>
          <p:spPr bwMode="auto">
            <a:xfrm flipV="1">
              <a:off x="4814" y="3552"/>
              <a:ext cx="32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113"/>
            <p:cNvSpPr>
              <a:spLocks noChangeShapeType="1"/>
            </p:cNvSpPr>
            <p:nvPr/>
          </p:nvSpPr>
          <p:spPr bwMode="auto">
            <a:xfrm>
              <a:off x="4868" y="3456"/>
              <a:ext cx="107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114"/>
            <p:cNvSpPr>
              <a:spLocks noChangeShapeType="1"/>
            </p:cNvSpPr>
            <p:nvPr/>
          </p:nvSpPr>
          <p:spPr bwMode="auto">
            <a:xfrm>
              <a:off x="4278" y="3456"/>
              <a:ext cx="107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115"/>
            <p:cNvSpPr>
              <a:spLocks noChangeShapeType="1"/>
            </p:cNvSpPr>
            <p:nvPr/>
          </p:nvSpPr>
          <p:spPr bwMode="auto">
            <a:xfrm>
              <a:off x="4920" y="3392"/>
              <a:ext cx="0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436" name="Freeform 116"/>
          <p:cNvSpPr>
            <a:spLocks/>
          </p:cNvSpPr>
          <p:nvPr/>
        </p:nvSpPr>
        <p:spPr bwMode="auto">
          <a:xfrm>
            <a:off x="619125" y="4248150"/>
            <a:ext cx="766763" cy="1971675"/>
          </a:xfrm>
          <a:custGeom>
            <a:avLst/>
            <a:gdLst>
              <a:gd name="T0" fmla="*/ 2147483647 w 483"/>
              <a:gd name="T1" fmla="*/ 0 h 1242"/>
              <a:gd name="T2" fmla="*/ 2147483647 w 483"/>
              <a:gd name="T3" fmla="*/ 0 h 1242"/>
              <a:gd name="T4" fmla="*/ 0 w 483"/>
              <a:gd name="T5" fmla="*/ 2147483647 h 1242"/>
              <a:gd name="T6" fmla="*/ 2147483647 w 483"/>
              <a:gd name="T7" fmla="*/ 2147483647 h 12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3" h="1242">
                <a:moveTo>
                  <a:pt x="483" y="0"/>
                </a:moveTo>
                <a:lnTo>
                  <a:pt x="3" y="0"/>
                </a:lnTo>
                <a:lnTo>
                  <a:pt x="0" y="1233"/>
                </a:lnTo>
                <a:lnTo>
                  <a:pt x="427" y="1242"/>
                </a:lnTo>
              </a:path>
            </a:pathLst>
          </a:custGeom>
          <a:noFill/>
          <a:ln w="5715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37" name="Freeform 117"/>
          <p:cNvSpPr>
            <a:spLocks/>
          </p:cNvSpPr>
          <p:nvPr/>
        </p:nvSpPr>
        <p:spPr bwMode="auto">
          <a:xfrm>
            <a:off x="2209800" y="5448300"/>
            <a:ext cx="1219200" cy="762000"/>
          </a:xfrm>
          <a:custGeom>
            <a:avLst/>
            <a:gdLst>
              <a:gd name="T0" fmla="*/ 0 w 528"/>
              <a:gd name="T1" fmla="*/ 2147483647 h 480"/>
              <a:gd name="T2" fmla="*/ 2147483647 w 528"/>
              <a:gd name="T3" fmla="*/ 2147483647 h 480"/>
              <a:gd name="T4" fmla="*/ 2147483647 w 528"/>
              <a:gd name="T5" fmla="*/ 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480">
                <a:moveTo>
                  <a:pt x="0" y="480"/>
                </a:moveTo>
                <a:lnTo>
                  <a:pt x="528" y="480"/>
                </a:lnTo>
                <a:lnTo>
                  <a:pt x="528" y="0"/>
                </a:ln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38" name="Freeform 118"/>
          <p:cNvSpPr>
            <a:spLocks/>
          </p:cNvSpPr>
          <p:nvPr/>
        </p:nvSpPr>
        <p:spPr bwMode="auto">
          <a:xfrm>
            <a:off x="2438400" y="4267200"/>
            <a:ext cx="1066800" cy="533400"/>
          </a:xfrm>
          <a:custGeom>
            <a:avLst/>
            <a:gdLst>
              <a:gd name="T0" fmla="*/ 2147483647 w 672"/>
              <a:gd name="T1" fmla="*/ 2147483647 h 336"/>
              <a:gd name="T2" fmla="*/ 2147483647 w 672"/>
              <a:gd name="T3" fmla="*/ 0 h 336"/>
              <a:gd name="T4" fmla="*/ 0 w 672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336">
                <a:moveTo>
                  <a:pt x="672" y="336"/>
                </a:moveTo>
                <a:lnTo>
                  <a:pt x="672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3" name="Line 123"/>
          <p:cNvSpPr>
            <a:spLocks noChangeShapeType="1"/>
          </p:cNvSpPr>
          <p:nvPr/>
        </p:nvSpPr>
        <p:spPr bwMode="auto">
          <a:xfrm>
            <a:off x="2895600" y="62103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4" name="Line 124"/>
          <p:cNvSpPr>
            <a:spLocks noChangeShapeType="1"/>
          </p:cNvSpPr>
          <p:nvPr/>
        </p:nvSpPr>
        <p:spPr bwMode="auto">
          <a:xfrm flipH="1">
            <a:off x="2743200" y="4267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5" name="Line 125"/>
          <p:cNvSpPr>
            <a:spLocks noChangeShapeType="1"/>
          </p:cNvSpPr>
          <p:nvPr/>
        </p:nvSpPr>
        <p:spPr bwMode="auto">
          <a:xfrm>
            <a:off x="609600" y="4953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Text Box 126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2" name="08D83484.wav">
            <a:hlinkClick r:id="" action="ppaction://media"/>
          </p:cNvPr>
          <p:cNvPicPr>
            <a:picLocks noChangeAspect="1"/>
          </p:cNvPicPr>
          <p:nvPr>
            <a:wavAudioFile r:embed="rId1" name="08D87820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16 L 0.01737 0.001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436" grpId="0" animBg="1"/>
      <p:bldP spid="56437" grpId="0" animBg="1"/>
      <p:bldP spid="56438" grpId="0" animBg="1"/>
      <p:bldP spid="56443" grpId="0" animBg="1"/>
      <p:bldP spid="56444" grpId="0" animBg="1"/>
      <p:bldP spid="564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172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581400" y="196850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</a:rPr>
              <a:t>Ghi nhớ</a:t>
            </a:r>
          </a:p>
        </p:txBody>
      </p:sp>
      <p:sp>
        <p:nvSpPr>
          <p:cNvPr id="50185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257800" cy="34131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* Mạch điện được mô tả b</a:t>
            </a:r>
            <a:r>
              <a:rPr lang="en-US" altLang="vi-VN" sz="2800" b="1" i="1">
                <a:latin typeface="Times New Roman" pitchFamily="18" charset="0"/>
              </a:rPr>
              <a:t>ằ</a:t>
            </a: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ng sơ đồ và từ sơ đồ mạch điện có thể lắp mạch điện tương ứng.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* Chiều dòng điện là chiều từ cực dương qua dây dẫn và các d</a:t>
            </a:r>
            <a:r>
              <a:rPr lang="en-US" altLang="vi-VN" sz="2800" b="1" i="1">
                <a:latin typeface="Times New Roman" pitchFamily="18" charset="0"/>
              </a:rPr>
              <a:t>ụng cụ</a:t>
            </a: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 điện tới cực âm của nguồn điện.</a:t>
            </a:r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9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639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096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/>
              <a:t>1</a:t>
            </a:r>
            <a:endParaRPr lang="vi-VN" altLang="vi-VN" sz="1800"/>
          </a:p>
        </p:txBody>
      </p:sp>
      <p:sp>
        <p:nvSpPr>
          <p:cNvPr id="1639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" y="0"/>
            <a:ext cx="533400" cy="5334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>
                <a:hlinkClick r:id="" action="ppaction://noaction"/>
              </a:rPr>
              <a:t>2</a:t>
            </a:r>
            <a:endParaRPr lang="vi-VN" altLang="vi-VN" sz="1800"/>
          </a:p>
        </p:txBody>
      </p:sp>
      <p:pic>
        <p:nvPicPr>
          <p:cNvPr id="2" name="73A73515.wav">
            <a:hlinkClick r:id="" action="ppaction://media"/>
          </p:cNvPr>
          <p:cNvPicPr>
            <a:picLocks noChangeAspect="1"/>
          </p:cNvPicPr>
          <p:nvPr>
            <a:wavAudioFile r:embed="rId1" name="73A777AB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184" grpId="0"/>
      <p:bldP spid="50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Book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im (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89588"/>
            <a:ext cx="104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4233863" cy="950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</a:t>
            </a:r>
            <a:endParaRPr lang="en-US" sz="3600" b="1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981200" y="1346200"/>
            <a:ext cx="55626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</a:rPr>
              <a:t>Học thuộc phần ghi nhớ.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</a:rPr>
              <a:t>Làm bài tập trong SBT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</a:rPr>
              <a:t>Xem bài 22 “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 Tác dụng nhiệt và tác dụng phát sáng của dòng điện</a:t>
            </a:r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</a:rPr>
              <a:t>”.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</a:rPr>
              <a:t>Đọc bài. Tìm ra câu trả lời ở các câu C?</a:t>
            </a:r>
          </a:p>
        </p:txBody>
      </p:sp>
      <p:pic>
        <p:nvPicPr>
          <p:cNvPr id="6" name="A30B3687.wav">
            <a:hlinkClick r:id="" action="ppaction://media"/>
          </p:cNvPr>
          <p:cNvPicPr>
            <a:picLocks noChangeAspect="1"/>
          </p:cNvPicPr>
          <p:nvPr>
            <a:wavAudioFile r:embed="rId1" name="A30BA2F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7620000" y="4514850"/>
            <a:ext cx="13112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00">
              <a:latin typeface="Times New Roman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248400" y="4438650"/>
            <a:ext cx="1314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00">
              <a:latin typeface="Times New Roman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953000" y="4491038"/>
            <a:ext cx="13112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00"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581400" y="4438650"/>
            <a:ext cx="1309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00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852613" y="4438650"/>
            <a:ext cx="18811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00">
              <a:latin typeface="Times New Roman" pitchFamily="18" charset="0"/>
            </a:endParaRPr>
          </a:p>
        </p:txBody>
      </p:sp>
      <p:sp>
        <p:nvSpPr>
          <p:cNvPr id="3079" name="Rectangle 15"/>
          <p:cNvSpPr>
            <a:spLocks noChangeArrowheads="1"/>
          </p:cNvSpPr>
          <p:nvPr/>
        </p:nvSpPr>
        <p:spPr bwMode="auto">
          <a:xfrm>
            <a:off x="381000" y="4438650"/>
            <a:ext cx="14414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6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6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0424" name="Picture 30" descr="wi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3733800" y="4719638"/>
            <a:ext cx="1017588" cy="431800"/>
            <a:chOff x="2396" y="3697"/>
            <a:chExt cx="641" cy="272"/>
          </a:xfrm>
        </p:grpSpPr>
        <p:sp>
          <p:nvSpPr>
            <p:cNvPr id="3137" name="Line 47"/>
            <p:cNvSpPr>
              <a:spLocks noChangeShapeType="1"/>
            </p:cNvSpPr>
            <p:nvPr/>
          </p:nvSpPr>
          <p:spPr bwMode="auto">
            <a:xfrm>
              <a:off x="2628" y="3743"/>
              <a:ext cx="182" cy="1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48"/>
            <p:cNvSpPr>
              <a:spLocks noChangeShapeType="1"/>
            </p:cNvSpPr>
            <p:nvPr/>
          </p:nvSpPr>
          <p:spPr bwMode="auto">
            <a:xfrm flipV="1">
              <a:off x="2612" y="3772"/>
              <a:ext cx="227" cy="1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9" name="Group 12"/>
            <p:cNvGrpSpPr>
              <a:grpSpLocks/>
            </p:cNvGrpSpPr>
            <p:nvPr/>
          </p:nvGrpSpPr>
          <p:grpSpPr bwMode="auto">
            <a:xfrm>
              <a:off x="2396" y="3697"/>
              <a:ext cx="641" cy="272"/>
              <a:chOff x="2396" y="3697"/>
              <a:chExt cx="641" cy="272"/>
            </a:xfrm>
          </p:grpSpPr>
          <p:sp>
            <p:nvSpPr>
              <p:cNvPr id="3140" name="Oval 46"/>
              <p:cNvSpPr>
                <a:spLocks noChangeArrowheads="1"/>
              </p:cNvSpPr>
              <p:nvPr/>
            </p:nvSpPr>
            <p:spPr bwMode="auto">
              <a:xfrm>
                <a:off x="2583" y="3697"/>
                <a:ext cx="272" cy="272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141" name="Line 49"/>
              <p:cNvSpPr>
                <a:spLocks noChangeShapeType="1"/>
              </p:cNvSpPr>
              <p:nvPr/>
            </p:nvSpPr>
            <p:spPr bwMode="auto">
              <a:xfrm>
                <a:off x="2855" y="3833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Line 50"/>
              <p:cNvSpPr>
                <a:spLocks noChangeShapeType="1"/>
              </p:cNvSpPr>
              <p:nvPr/>
            </p:nvSpPr>
            <p:spPr bwMode="auto">
              <a:xfrm>
                <a:off x="2396" y="3833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432" name="Line 51"/>
          <p:cNvSpPr>
            <a:spLocks noChangeShapeType="1"/>
          </p:cNvSpPr>
          <p:nvPr/>
        </p:nvSpPr>
        <p:spPr bwMode="auto">
          <a:xfrm>
            <a:off x="4953000" y="5024438"/>
            <a:ext cx="10810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33" name="Group 17"/>
          <p:cNvGrpSpPr>
            <a:grpSpLocks/>
          </p:cNvGrpSpPr>
          <p:nvPr/>
        </p:nvGrpSpPr>
        <p:grpSpPr bwMode="auto">
          <a:xfrm>
            <a:off x="6400800" y="4872038"/>
            <a:ext cx="1079500" cy="42862"/>
            <a:chOff x="4029" y="3902"/>
            <a:chExt cx="680" cy="27"/>
          </a:xfrm>
        </p:grpSpPr>
        <p:sp>
          <p:nvSpPr>
            <p:cNvPr id="3134" name="Line 53"/>
            <p:cNvSpPr>
              <a:spLocks noChangeShapeType="1"/>
            </p:cNvSpPr>
            <p:nvPr/>
          </p:nvSpPr>
          <p:spPr bwMode="auto">
            <a:xfrm>
              <a:off x="4482" y="3929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54"/>
            <p:cNvSpPr>
              <a:spLocks noChangeShapeType="1"/>
            </p:cNvSpPr>
            <p:nvPr/>
          </p:nvSpPr>
          <p:spPr bwMode="auto">
            <a:xfrm>
              <a:off x="4029" y="3929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55"/>
            <p:cNvSpPr>
              <a:spLocks noChangeShapeType="1"/>
            </p:cNvSpPr>
            <p:nvPr/>
          </p:nvSpPr>
          <p:spPr bwMode="auto">
            <a:xfrm>
              <a:off x="4256" y="3902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7620000" y="4719638"/>
            <a:ext cx="1079500" cy="163512"/>
            <a:chOff x="4845" y="3838"/>
            <a:chExt cx="680" cy="103"/>
          </a:xfrm>
        </p:grpSpPr>
        <p:sp>
          <p:nvSpPr>
            <p:cNvPr id="3131" name="Line 58"/>
            <p:cNvSpPr>
              <a:spLocks noChangeShapeType="1"/>
            </p:cNvSpPr>
            <p:nvPr/>
          </p:nvSpPr>
          <p:spPr bwMode="auto">
            <a:xfrm>
              <a:off x="5298" y="3941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59"/>
            <p:cNvSpPr>
              <a:spLocks noChangeShapeType="1"/>
            </p:cNvSpPr>
            <p:nvPr/>
          </p:nvSpPr>
          <p:spPr bwMode="auto">
            <a:xfrm>
              <a:off x="4845" y="3941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60"/>
            <p:cNvSpPr>
              <a:spLocks noChangeShapeType="1"/>
            </p:cNvSpPr>
            <p:nvPr/>
          </p:nvSpPr>
          <p:spPr bwMode="auto">
            <a:xfrm flipV="1">
              <a:off x="5057" y="3838"/>
              <a:ext cx="241" cy="9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304800" y="1066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1. Ký hiệu của một số bộ phận mạch điện:</a:t>
            </a: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7572375" y="2438400"/>
            <a:ext cx="12668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Công tắc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mở</a:t>
            </a: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6205538" y="2438400"/>
            <a:ext cx="13144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Công tắc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đóng</a:t>
            </a: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6564313" y="1704975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Công tắc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(cái đóng ngắt)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4876800" y="1752600"/>
            <a:ext cx="1311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Dây dẫn</a:t>
            </a: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3505200" y="1752600"/>
            <a:ext cx="13096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Bóng đèn</a:t>
            </a: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1524000" y="1778000"/>
            <a:ext cx="2209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Hai nguồn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điện mắc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 nối tiếp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(bộ pin, bộ ắcquy)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92" name="Rectangle 32"/>
          <p:cNvSpPr>
            <a:spLocks noChangeArrowheads="1"/>
          </p:cNvSpPr>
          <p:nvPr/>
        </p:nvSpPr>
        <p:spPr bwMode="auto">
          <a:xfrm>
            <a:off x="165100" y="1752600"/>
            <a:ext cx="1600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chemeClr val="tx2"/>
                </a:solidFill>
                <a:latin typeface="Times New Roman" pitchFamily="18" charset="0"/>
              </a:rPr>
              <a:t>Nguồn điện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chemeClr val="tx2"/>
                </a:solidFill>
                <a:latin typeface="Times New Roman" pitchFamily="18" charset="0"/>
              </a:rPr>
              <a:t>(1pin,1ắcquy)</a:t>
            </a:r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>
            <a:off x="228600" y="1676400"/>
            <a:ext cx="8569325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17"/>
          <p:cNvSpPr>
            <a:spLocks noChangeShapeType="1"/>
          </p:cNvSpPr>
          <p:nvPr/>
        </p:nvSpPr>
        <p:spPr bwMode="auto">
          <a:xfrm>
            <a:off x="8797925" y="1704975"/>
            <a:ext cx="0" cy="3744913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>
            <a:off x="228600" y="4414838"/>
            <a:ext cx="85693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16"/>
          <p:cNvSpPr>
            <a:spLocks noChangeShapeType="1"/>
          </p:cNvSpPr>
          <p:nvPr/>
        </p:nvSpPr>
        <p:spPr bwMode="auto">
          <a:xfrm>
            <a:off x="228600" y="1676400"/>
            <a:ext cx="0" cy="3744913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18"/>
          <p:cNvSpPr>
            <a:spLocks noChangeShapeType="1"/>
          </p:cNvSpPr>
          <p:nvPr/>
        </p:nvSpPr>
        <p:spPr bwMode="auto">
          <a:xfrm>
            <a:off x="1676400" y="1676400"/>
            <a:ext cx="0" cy="3744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19"/>
          <p:cNvSpPr>
            <a:spLocks noChangeShapeType="1"/>
          </p:cNvSpPr>
          <p:nvPr/>
        </p:nvSpPr>
        <p:spPr bwMode="auto">
          <a:xfrm>
            <a:off x="3551238" y="16779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Line 20"/>
          <p:cNvSpPr>
            <a:spLocks noChangeShapeType="1"/>
          </p:cNvSpPr>
          <p:nvPr/>
        </p:nvSpPr>
        <p:spPr bwMode="auto">
          <a:xfrm>
            <a:off x="4860925" y="16779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1"/>
          <p:cNvSpPr>
            <a:spLocks noChangeShapeType="1"/>
          </p:cNvSpPr>
          <p:nvPr/>
        </p:nvSpPr>
        <p:spPr bwMode="auto">
          <a:xfrm>
            <a:off x="6172200" y="16779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22"/>
          <p:cNvSpPr>
            <a:spLocks noChangeShapeType="1"/>
          </p:cNvSpPr>
          <p:nvPr/>
        </p:nvSpPr>
        <p:spPr bwMode="auto">
          <a:xfrm>
            <a:off x="6172200" y="2354263"/>
            <a:ext cx="2625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Line 23"/>
          <p:cNvSpPr>
            <a:spLocks noChangeShapeType="1"/>
          </p:cNvSpPr>
          <p:nvPr/>
        </p:nvSpPr>
        <p:spPr bwMode="auto">
          <a:xfrm>
            <a:off x="7500938" y="2352675"/>
            <a:ext cx="0" cy="1873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43"/>
          <p:cNvSpPr>
            <a:spLocks noChangeShapeType="1"/>
          </p:cNvSpPr>
          <p:nvPr/>
        </p:nvSpPr>
        <p:spPr bwMode="auto">
          <a:xfrm>
            <a:off x="7500938" y="4225925"/>
            <a:ext cx="0" cy="11969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26"/>
          <p:cNvSpPr>
            <a:spLocks noChangeShapeType="1"/>
          </p:cNvSpPr>
          <p:nvPr/>
        </p:nvSpPr>
        <p:spPr bwMode="auto">
          <a:xfrm>
            <a:off x="228600" y="5449888"/>
            <a:ext cx="856932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61" name="Group 45"/>
          <p:cNvGrpSpPr>
            <a:grpSpLocks/>
          </p:cNvGrpSpPr>
          <p:nvPr/>
        </p:nvGrpSpPr>
        <p:grpSpPr bwMode="auto">
          <a:xfrm>
            <a:off x="1828800" y="4648200"/>
            <a:ext cx="1485900" cy="638175"/>
            <a:chOff x="1262" y="3634"/>
            <a:chExt cx="936" cy="402"/>
          </a:xfrm>
        </p:grpSpPr>
        <p:sp>
          <p:nvSpPr>
            <p:cNvPr id="3123" name="Line 38"/>
            <p:cNvSpPr>
              <a:spLocks noChangeShapeType="1"/>
            </p:cNvSpPr>
            <p:nvPr/>
          </p:nvSpPr>
          <p:spPr bwMode="auto">
            <a:xfrm>
              <a:off x="1262" y="3900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39"/>
            <p:cNvSpPr>
              <a:spLocks noChangeShapeType="1"/>
            </p:cNvSpPr>
            <p:nvPr/>
          </p:nvSpPr>
          <p:spPr bwMode="auto">
            <a:xfrm>
              <a:off x="1579" y="3763"/>
              <a:ext cx="0" cy="2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40"/>
            <p:cNvSpPr>
              <a:spLocks noChangeShapeType="1"/>
            </p:cNvSpPr>
            <p:nvPr/>
          </p:nvSpPr>
          <p:spPr bwMode="auto">
            <a:xfrm>
              <a:off x="1673" y="3811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41"/>
            <p:cNvSpPr>
              <a:spLocks noChangeShapeType="1"/>
            </p:cNvSpPr>
            <p:nvPr/>
          </p:nvSpPr>
          <p:spPr bwMode="auto">
            <a:xfrm>
              <a:off x="1881" y="3887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43"/>
            <p:cNvSpPr>
              <a:spLocks noChangeShapeType="1"/>
            </p:cNvSpPr>
            <p:nvPr/>
          </p:nvSpPr>
          <p:spPr bwMode="auto">
            <a:xfrm>
              <a:off x="1787" y="3748"/>
              <a:ext cx="0" cy="2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44"/>
            <p:cNvSpPr>
              <a:spLocks noChangeShapeType="1"/>
            </p:cNvSpPr>
            <p:nvPr/>
          </p:nvSpPr>
          <p:spPr bwMode="auto">
            <a:xfrm>
              <a:off x="1881" y="3796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Text Box 52"/>
            <p:cNvSpPr txBox="1">
              <a:spLocks noChangeArrowheads="1"/>
            </p:cNvSpPr>
            <p:nvPr/>
          </p:nvSpPr>
          <p:spPr bwMode="auto">
            <a:xfrm>
              <a:off x="1383" y="367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latin typeface=".VnTifani Heavy" pitchFamily="34" charset="0"/>
                </a:rPr>
                <a:t>+</a:t>
              </a:r>
            </a:p>
          </p:txBody>
        </p:sp>
        <p:sp>
          <p:nvSpPr>
            <p:cNvPr id="3130" name="Text Box 53"/>
            <p:cNvSpPr txBox="1">
              <a:spLocks noChangeArrowheads="1"/>
            </p:cNvSpPr>
            <p:nvPr/>
          </p:nvSpPr>
          <p:spPr bwMode="auto">
            <a:xfrm>
              <a:off x="1846" y="363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latin typeface=".VnTifani Heavy" pitchFamily="34" charset="0"/>
                </a:rPr>
                <a:t>_</a:t>
              </a:r>
            </a:p>
          </p:txBody>
        </p:sp>
      </p:grpSp>
      <p:grpSp>
        <p:nvGrpSpPr>
          <p:cNvPr id="60470" name="Group 54"/>
          <p:cNvGrpSpPr>
            <a:grpSpLocks/>
          </p:cNvGrpSpPr>
          <p:nvPr/>
        </p:nvGrpSpPr>
        <p:grpSpPr bwMode="auto">
          <a:xfrm>
            <a:off x="304800" y="4419600"/>
            <a:ext cx="1441450" cy="1223963"/>
            <a:chOff x="218" y="3452"/>
            <a:chExt cx="908" cy="771"/>
          </a:xfrm>
        </p:grpSpPr>
        <p:sp>
          <p:nvSpPr>
            <p:cNvPr id="3116" name="Rectangle 8"/>
            <p:cNvSpPr>
              <a:spLocks noChangeArrowheads="1"/>
            </p:cNvSpPr>
            <p:nvPr/>
          </p:nvSpPr>
          <p:spPr bwMode="auto">
            <a:xfrm>
              <a:off x="218" y="3452"/>
              <a:ext cx="908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200">
                <a:latin typeface="Times New Roman" pitchFamily="18" charset="0"/>
              </a:endParaRPr>
            </a:p>
          </p:txBody>
        </p:sp>
        <p:sp>
          <p:nvSpPr>
            <p:cNvPr id="3117" name="Line 32"/>
            <p:cNvSpPr>
              <a:spLocks noChangeShapeType="1"/>
            </p:cNvSpPr>
            <p:nvPr/>
          </p:nvSpPr>
          <p:spPr bwMode="auto">
            <a:xfrm>
              <a:off x="295" y="3885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33"/>
            <p:cNvSpPr>
              <a:spLocks noChangeShapeType="1"/>
            </p:cNvSpPr>
            <p:nvPr/>
          </p:nvSpPr>
          <p:spPr bwMode="auto">
            <a:xfrm>
              <a:off x="612" y="3748"/>
              <a:ext cx="0" cy="2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34"/>
            <p:cNvSpPr>
              <a:spLocks noChangeShapeType="1"/>
            </p:cNvSpPr>
            <p:nvPr/>
          </p:nvSpPr>
          <p:spPr bwMode="auto">
            <a:xfrm>
              <a:off x="706" y="3796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35"/>
            <p:cNvSpPr>
              <a:spLocks noChangeShapeType="1"/>
            </p:cNvSpPr>
            <p:nvPr/>
          </p:nvSpPr>
          <p:spPr bwMode="auto">
            <a:xfrm>
              <a:off x="703" y="3885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Text Box 60"/>
            <p:cNvSpPr txBox="1">
              <a:spLocks noChangeArrowheads="1"/>
            </p:cNvSpPr>
            <p:nvPr/>
          </p:nvSpPr>
          <p:spPr bwMode="auto">
            <a:xfrm>
              <a:off x="431" y="367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latin typeface=".VnTifani Heavy" pitchFamily="34" charset="0"/>
                </a:rPr>
                <a:t>+</a:t>
              </a:r>
            </a:p>
          </p:txBody>
        </p:sp>
        <p:sp>
          <p:nvSpPr>
            <p:cNvPr id="3122" name="Text Box 61"/>
            <p:cNvSpPr txBox="1">
              <a:spLocks noChangeArrowheads="1"/>
            </p:cNvSpPr>
            <p:nvPr/>
          </p:nvSpPr>
          <p:spPr bwMode="auto">
            <a:xfrm>
              <a:off x="676" y="363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latin typeface=".VnTifani Heavy" pitchFamily="34" charset="0"/>
                </a:rPr>
                <a:t>_</a:t>
              </a:r>
            </a:p>
          </p:txBody>
        </p:sp>
      </p:grpSp>
      <p:sp>
        <p:nvSpPr>
          <p:cNvPr id="3107" name="Text Box 62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108" name="Text Box 63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60480" name="Picture 64" descr="Untitled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670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1" name="Picture 65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4" name="Picture 68" descr="Untitled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" name="Text Box 69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8263" name="Picture 71" descr="pin-con-o-vang-d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2795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4" name="Picture 72" descr="ivb13359473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15351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5892687.wav">
            <a:hlinkClick r:id="" action="ppaction://media"/>
          </p:cNvPr>
          <p:cNvPicPr>
            <a:picLocks noChangeAspect="1"/>
          </p:cNvPicPr>
          <p:nvPr>
            <a:wavAudioFile r:embed="rId2" name="45898C1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0432" grpId="0" animBg="1"/>
      <p:bldP spid="8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5"/>
          <p:cNvSpPr txBox="1">
            <a:spLocks noChangeArrowheads="1"/>
          </p:cNvSpPr>
          <p:nvPr/>
        </p:nvSpPr>
        <p:spPr bwMode="auto">
          <a:xfrm>
            <a:off x="304800" y="1066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1. Ký hiệu của một số bộ phận mạch điện:</a:t>
            </a:r>
          </a:p>
        </p:txBody>
      </p:sp>
      <p:sp>
        <p:nvSpPr>
          <p:cNvPr id="4099" name="Text Box 36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0" name="Text Box 37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101" name="Text Box 39"/>
          <p:cNvSpPr txBox="1">
            <a:spLocks noChangeArrowheads="1"/>
          </p:cNvSpPr>
          <p:nvPr/>
        </p:nvSpPr>
        <p:spPr bwMode="auto">
          <a:xfrm>
            <a:off x="304800" y="15382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2. Sơ đồ mạch điện: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105400" y="5715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itchFamily="18" charset="0"/>
              </a:rPr>
              <a:t>Sơ đồ mạch điện hình 19.3</a:t>
            </a:r>
          </a:p>
        </p:txBody>
      </p:sp>
      <p:sp>
        <p:nvSpPr>
          <p:cNvPr id="29838" name="Text Box 142"/>
          <p:cNvSpPr txBox="1">
            <a:spLocks noChangeArrowheads="1"/>
          </p:cNvSpPr>
          <p:nvPr/>
        </p:nvSpPr>
        <p:spPr bwMode="auto">
          <a:xfrm>
            <a:off x="228600" y="2133600"/>
            <a:ext cx="84963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C1:</a:t>
            </a:r>
            <a:r>
              <a:rPr lang="en-US" altLang="vi-VN" sz="2400" b="1">
                <a:latin typeface="Times New Roman" pitchFamily="18" charset="0"/>
              </a:rPr>
              <a:t> Sử dụng các ký hiệu trên đây, hãy vẽ sơ đồ mạch điện hình 19.3 theo đúng vị trí các bộ phận mạch điện như trên hình này.</a:t>
            </a: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4343400" y="4267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164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grpSp>
        <p:nvGrpSpPr>
          <p:cNvPr id="29862" name="Group 166"/>
          <p:cNvGrpSpPr>
            <a:grpSpLocks/>
          </p:cNvGrpSpPr>
          <p:nvPr/>
        </p:nvGrpSpPr>
        <p:grpSpPr bwMode="auto">
          <a:xfrm>
            <a:off x="4876800" y="3810000"/>
            <a:ext cx="3962400" cy="1687513"/>
            <a:chOff x="816" y="3129"/>
            <a:chExt cx="2496" cy="1063"/>
          </a:xfrm>
        </p:grpSpPr>
        <p:sp>
          <p:nvSpPr>
            <p:cNvPr id="4111" name="Line 167"/>
            <p:cNvSpPr>
              <a:spLocks noChangeShapeType="1"/>
            </p:cNvSpPr>
            <p:nvPr/>
          </p:nvSpPr>
          <p:spPr bwMode="auto">
            <a:xfrm>
              <a:off x="2496" y="331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8"/>
            <p:cNvSpPr>
              <a:spLocks noChangeShapeType="1"/>
            </p:cNvSpPr>
            <p:nvPr/>
          </p:nvSpPr>
          <p:spPr bwMode="auto">
            <a:xfrm>
              <a:off x="2736" y="3186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69"/>
            <p:cNvSpPr>
              <a:spLocks noChangeShapeType="1"/>
            </p:cNvSpPr>
            <p:nvPr/>
          </p:nvSpPr>
          <p:spPr bwMode="auto">
            <a:xfrm>
              <a:off x="2832" y="3243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70"/>
            <p:cNvSpPr>
              <a:spLocks noChangeShapeType="1"/>
            </p:cNvSpPr>
            <p:nvPr/>
          </p:nvSpPr>
          <p:spPr bwMode="auto">
            <a:xfrm>
              <a:off x="2928" y="3177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71"/>
            <p:cNvSpPr>
              <a:spLocks noChangeShapeType="1"/>
            </p:cNvSpPr>
            <p:nvPr/>
          </p:nvSpPr>
          <p:spPr bwMode="auto">
            <a:xfrm>
              <a:off x="3024" y="3243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172"/>
            <p:cNvSpPr>
              <a:spLocks noChangeShapeType="1"/>
            </p:cNvSpPr>
            <p:nvPr/>
          </p:nvSpPr>
          <p:spPr bwMode="auto">
            <a:xfrm flipV="1">
              <a:off x="3024" y="3312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73"/>
            <p:cNvSpPr>
              <a:spLocks noChangeShapeType="1"/>
            </p:cNvSpPr>
            <p:nvPr/>
          </p:nvSpPr>
          <p:spPr bwMode="auto">
            <a:xfrm>
              <a:off x="3072" y="321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174"/>
            <p:cNvSpPr>
              <a:spLocks noChangeShapeType="1"/>
            </p:cNvSpPr>
            <p:nvPr/>
          </p:nvSpPr>
          <p:spPr bwMode="auto">
            <a:xfrm>
              <a:off x="2544" y="321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175"/>
            <p:cNvSpPr>
              <a:spLocks noChangeShapeType="1"/>
            </p:cNvSpPr>
            <p:nvPr/>
          </p:nvSpPr>
          <p:spPr bwMode="auto">
            <a:xfrm>
              <a:off x="2592" y="3168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20" name="Group 176"/>
            <p:cNvGrpSpPr>
              <a:grpSpLocks/>
            </p:cNvGrpSpPr>
            <p:nvPr/>
          </p:nvGrpSpPr>
          <p:grpSpPr bwMode="auto">
            <a:xfrm>
              <a:off x="1440" y="3936"/>
              <a:ext cx="672" cy="256"/>
              <a:chOff x="1920" y="3072"/>
              <a:chExt cx="720" cy="288"/>
            </a:xfrm>
          </p:grpSpPr>
          <p:sp>
            <p:nvSpPr>
              <p:cNvPr id="4132" name="Line 177"/>
              <p:cNvSpPr>
                <a:spLocks noChangeShapeType="1"/>
              </p:cNvSpPr>
              <p:nvPr/>
            </p:nvSpPr>
            <p:spPr bwMode="auto">
              <a:xfrm flipV="1">
                <a:off x="2448" y="3216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178"/>
              <p:cNvSpPr>
                <a:spLocks noChangeShapeType="1"/>
              </p:cNvSpPr>
              <p:nvPr/>
            </p:nvSpPr>
            <p:spPr bwMode="auto">
              <a:xfrm>
                <a:off x="1920" y="3216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Oval 179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4135" name="Line 180"/>
              <p:cNvSpPr>
                <a:spLocks noChangeShapeType="1"/>
              </p:cNvSpPr>
              <p:nvPr/>
            </p:nvSpPr>
            <p:spPr bwMode="auto">
              <a:xfrm flipH="1">
                <a:off x="2208" y="3120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181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1" name="Text Box 182"/>
            <p:cNvSpPr txBox="1">
              <a:spLocks noChangeArrowheads="1"/>
            </p:cNvSpPr>
            <p:nvPr/>
          </p:nvSpPr>
          <p:spPr bwMode="auto">
            <a:xfrm>
              <a:off x="864" y="3129"/>
              <a:ext cx="912" cy="35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vi-VN" altLang="vi-VN" sz="2800">
                <a:latin typeface="Times New Roman" pitchFamily="18" charset="0"/>
              </a:endParaRPr>
            </a:p>
          </p:txBody>
        </p:sp>
        <p:sp>
          <p:nvSpPr>
            <p:cNvPr id="4122" name="Line 183"/>
            <p:cNvSpPr>
              <a:spLocks noChangeShapeType="1"/>
            </p:cNvSpPr>
            <p:nvPr/>
          </p:nvSpPr>
          <p:spPr bwMode="auto">
            <a:xfrm flipV="1">
              <a:off x="1136" y="3209"/>
              <a:ext cx="192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Oval 184"/>
            <p:cNvSpPr>
              <a:spLocks noChangeArrowheads="1"/>
            </p:cNvSpPr>
            <p:nvPr/>
          </p:nvSpPr>
          <p:spPr bwMode="auto">
            <a:xfrm>
              <a:off x="1120" y="3297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2800">
                <a:latin typeface="Times New Roman" pitchFamily="18" charset="0"/>
              </a:endParaRPr>
            </a:p>
          </p:txBody>
        </p:sp>
        <p:sp>
          <p:nvSpPr>
            <p:cNvPr id="4124" name="Oval 185"/>
            <p:cNvSpPr>
              <a:spLocks noChangeArrowheads="1"/>
            </p:cNvSpPr>
            <p:nvPr/>
          </p:nvSpPr>
          <p:spPr bwMode="auto">
            <a:xfrm>
              <a:off x="1304" y="3296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2800">
                <a:latin typeface="Times New Roman" pitchFamily="18" charset="0"/>
              </a:endParaRPr>
            </a:p>
          </p:txBody>
        </p:sp>
        <p:sp>
          <p:nvSpPr>
            <p:cNvPr id="4125" name="Line 186"/>
            <p:cNvSpPr>
              <a:spLocks noChangeShapeType="1"/>
            </p:cNvSpPr>
            <p:nvPr/>
          </p:nvSpPr>
          <p:spPr bwMode="auto">
            <a:xfrm>
              <a:off x="1320" y="3312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87"/>
            <p:cNvSpPr>
              <a:spLocks noChangeShapeType="1"/>
            </p:cNvSpPr>
            <p:nvPr/>
          </p:nvSpPr>
          <p:spPr bwMode="auto">
            <a:xfrm>
              <a:off x="816" y="3321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88"/>
            <p:cNvSpPr>
              <a:spLocks noChangeShapeType="1"/>
            </p:cNvSpPr>
            <p:nvPr/>
          </p:nvSpPr>
          <p:spPr bwMode="auto">
            <a:xfrm>
              <a:off x="1728" y="331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89"/>
            <p:cNvSpPr>
              <a:spLocks noChangeShapeType="1"/>
            </p:cNvSpPr>
            <p:nvPr/>
          </p:nvSpPr>
          <p:spPr bwMode="auto">
            <a:xfrm>
              <a:off x="824" y="3312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190"/>
            <p:cNvSpPr>
              <a:spLocks noChangeShapeType="1"/>
            </p:cNvSpPr>
            <p:nvPr/>
          </p:nvSpPr>
          <p:spPr bwMode="auto">
            <a:xfrm>
              <a:off x="816" y="406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191"/>
            <p:cNvSpPr>
              <a:spLocks noChangeShapeType="1"/>
            </p:cNvSpPr>
            <p:nvPr/>
          </p:nvSpPr>
          <p:spPr bwMode="auto">
            <a:xfrm>
              <a:off x="3312" y="3312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192"/>
            <p:cNvSpPr>
              <a:spLocks noChangeShapeType="1"/>
            </p:cNvSpPr>
            <p:nvPr/>
          </p:nvSpPr>
          <p:spPr bwMode="auto">
            <a:xfrm>
              <a:off x="2112" y="4064"/>
              <a:ext cx="1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55" name="Picture 39" descr="86489760_2250535865252393_8005799055261171712_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4099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6AE2718.wav">
            <a:hlinkClick r:id="" action="ppaction://media"/>
          </p:cNvPr>
          <p:cNvPicPr>
            <a:picLocks noChangeAspect="1"/>
          </p:cNvPicPr>
          <p:nvPr>
            <a:wavAudioFile r:embed="rId1" name="A6AEEE0B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447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0E82718.wav">
            <a:hlinkClick r:id="" action="ppaction://media"/>
          </p:cNvPr>
          <p:cNvPicPr>
            <a:picLocks noChangeAspect="1"/>
          </p:cNvPicPr>
          <p:nvPr>
            <a:wavAudioFile r:embed="rId2" name="B0E878C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FE62718.wav">
            <a:hlinkClick r:id="" action="ppaction://media"/>
          </p:cNvPr>
          <p:cNvPicPr>
            <a:picLocks noChangeAspect="1"/>
          </p:cNvPicPr>
          <p:nvPr>
            <a:wavAudioFile r:embed="rId3" name="3FE6542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721" grpId="0"/>
      <p:bldP spid="29838" grpId="0" animBg="1"/>
      <p:bldP spid="297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8496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C2: 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Từ sơ đồ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hình 19.3.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 Hãy vẽ một sơ đồ khác bằng cách đổi vị trí các ký hiệu?</a:t>
            </a:r>
          </a:p>
        </p:txBody>
      </p:sp>
      <p:grpSp>
        <p:nvGrpSpPr>
          <p:cNvPr id="12413" name="Group 125"/>
          <p:cNvGrpSpPr>
            <a:grpSpLocks/>
          </p:cNvGrpSpPr>
          <p:nvPr/>
        </p:nvGrpSpPr>
        <p:grpSpPr bwMode="auto">
          <a:xfrm>
            <a:off x="4800600" y="4451350"/>
            <a:ext cx="2808288" cy="2178050"/>
            <a:chOff x="2977" y="2784"/>
            <a:chExt cx="1769" cy="1519"/>
          </a:xfrm>
        </p:grpSpPr>
        <p:grpSp>
          <p:nvGrpSpPr>
            <p:cNvPr id="5206" name="Group 3"/>
            <p:cNvGrpSpPr>
              <a:grpSpLocks/>
            </p:cNvGrpSpPr>
            <p:nvPr/>
          </p:nvGrpSpPr>
          <p:grpSpPr bwMode="auto">
            <a:xfrm>
              <a:off x="2977" y="2784"/>
              <a:ext cx="1769" cy="1360"/>
              <a:chOff x="2881" y="2568"/>
              <a:chExt cx="1769" cy="1360"/>
            </a:xfrm>
          </p:grpSpPr>
          <p:grpSp>
            <p:nvGrpSpPr>
              <p:cNvPr id="5208" name="Group 4"/>
              <p:cNvGrpSpPr>
                <a:grpSpLocks/>
              </p:cNvGrpSpPr>
              <p:nvPr/>
            </p:nvGrpSpPr>
            <p:grpSpPr bwMode="auto">
              <a:xfrm rot="5400000">
                <a:off x="2671" y="3096"/>
                <a:ext cx="896" cy="476"/>
                <a:chOff x="48" y="1745"/>
                <a:chExt cx="896" cy="476"/>
              </a:xfrm>
            </p:grpSpPr>
            <p:sp>
              <p:nvSpPr>
                <p:cNvPr id="5220" name="Line 5"/>
                <p:cNvSpPr>
                  <a:spLocks noChangeShapeType="1"/>
                </p:cNvSpPr>
                <p:nvPr/>
              </p:nvSpPr>
              <p:spPr bwMode="auto">
                <a:xfrm>
                  <a:off x="388" y="1837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1" name="Line 6"/>
                <p:cNvSpPr>
                  <a:spLocks noChangeShapeType="1"/>
                </p:cNvSpPr>
                <p:nvPr/>
              </p:nvSpPr>
              <p:spPr bwMode="auto">
                <a:xfrm>
                  <a:off x="604" y="194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2" name="Line 7"/>
                <p:cNvSpPr>
                  <a:spLocks noChangeShapeType="1"/>
                </p:cNvSpPr>
                <p:nvPr/>
              </p:nvSpPr>
              <p:spPr bwMode="auto">
                <a:xfrm>
                  <a:off x="48" y="204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3" name="Line 8"/>
                <p:cNvSpPr>
                  <a:spLocks noChangeShapeType="1"/>
                </p:cNvSpPr>
                <p:nvPr/>
              </p:nvSpPr>
              <p:spPr bwMode="auto">
                <a:xfrm>
                  <a:off x="608" y="204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8" y="1758"/>
                  <a:ext cx="28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8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000" b="1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52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9" y="1745"/>
                  <a:ext cx="21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8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000">
                      <a:solidFill>
                        <a:srgbClr val="0000CC"/>
                      </a:solidFill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5226" name="Line 11"/>
                <p:cNvSpPr>
                  <a:spLocks noChangeShapeType="1"/>
                </p:cNvSpPr>
                <p:nvPr/>
              </p:nvSpPr>
              <p:spPr bwMode="auto">
                <a:xfrm>
                  <a:off x="523" y="18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" name="Line 12"/>
                <p:cNvSpPr>
                  <a:spLocks noChangeShapeType="1"/>
                </p:cNvSpPr>
                <p:nvPr/>
              </p:nvSpPr>
              <p:spPr bwMode="auto">
                <a:xfrm>
                  <a:off x="458" y="194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09" name="AutoShape 13"/>
              <p:cNvSpPr>
                <a:spLocks noChangeArrowheads="1"/>
              </p:cNvSpPr>
              <p:nvPr/>
            </p:nvSpPr>
            <p:spPr bwMode="auto">
              <a:xfrm>
                <a:off x="3606" y="3611"/>
                <a:ext cx="317" cy="317"/>
              </a:xfrm>
              <a:prstGeom prst="flowChartSummingJunction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grpSp>
            <p:nvGrpSpPr>
              <p:cNvPr id="5210" name="Group 14"/>
              <p:cNvGrpSpPr>
                <a:grpSpLocks/>
              </p:cNvGrpSpPr>
              <p:nvPr/>
            </p:nvGrpSpPr>
            <p:grpSpPr bwMode="auto">
              <a:xfrm>
                <a:off x="3061" y="2568"/>
                <a:ext cx="1589" cy="1226"/>
                <a:chOff x="1655" y="2795"/>
                <a:chExt cx="1589" cy="1226"/>
              </a:xfrm>
            </p:grpSpPr>
            <p:sp>
              <p:nvSpPr>
                <p:cNvPr id="5211" name="Line 15"/>
                <p:cNvSpPr>
                  <a:spLocks noChangeShapeType="1"/>
                </p:cNvSpPr>
                <p:nvPr/>
              </p:nvSpPr>
              <p:spPr bwMode="auto">
                <a:xfrm>
                  <a:off x="1655" y="3109"/>
                  <a:ext cx="704" cy="1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2" name="Line 16"/>
                <p:cNvSpPr>
                  <a:spLocks noChangeShapeType="1"/>
                </p:cNvSpPr>
                <p:nvPr/>
              </p:nvSpPr>
              <p:spPr bwMode="auto">
                <a:xfrm>
                  <a:off x="2551" y="3109"/>
                  <a:ext cx="692" cy="1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3" name="Oval 17"/>
                <p:cNvSpPr>
                  <a:spLocks noChangeArrowheads="1"/>
                </p:cNvSpPr>
                <p:nvPr/>
              </p:nvSpPr>
              <p:spPr bwMode="auto">
                <a:xfrm>
                  <a:off x="2359" y="308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214" name="Oval 18"/>
                <p:cNvSpPr>
                  <a:spLocks noChangeArrowheads="1"/>
                </p:cNvSpPr>
                <p:nvPr/>
              </p:nvSpPr>
              <p:spPr bwMode="auto">
                <a:xfrm>
                  <a:off x="2516" y="308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21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385" y="3013"/>
                  <a:ext cx="179" cy="87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15" y="2795"/>
                  <a:ext cx="26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8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600">
                      <a:solidFill>
                        <a:schemeClr val="accent2"/>
                      </a:solidFill>
                      <a:latin typeface="Times New Roman" pitchFamily="18" charset="0"/>
                    </a:rPr>
                    <a:t>K</a:t>
                  </a:r>
                </a:p>
              </p:txBody>
            </p:sp>
            <p:sp>
              <p:nvSpPr>
                <p:cNvPr id="5217" name="Line 21"/>
                <p:cNvSpPr>
                  <a:spLocks noChangeShapeType="1"/>
                </p:cNvSpPr>
                <p:nvPr/>
              </p:nvSpPr>
              <p:spPr bwMode="auto">
                <a:xfrm>
                  <a:off x="2517" y="4020"/>
                  <a:ext cx="726" cy="1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8" name="Line 22"/>
                <p:cNvSpPr>
                  <a:spLocks noChangeShapeType="1"/>
                </p:cNvSpPr>
                <p:nvPr/>
              </p:nvSpPr>
              <p:spPr bwMode="auto">
                <a:xfrm>
                  <a:off x="3243" y="3113"/>
                  <a:ext cx="1" cy="906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9" name="Freeform 23"/>
                <p:cNvSpPr>
                  <a:spLocks/>
                </p:cNvSpPr>
                <p:nvPr/>
              </p:nvSpPr>
              <p:spPr bwMode="auto">
                <a:xfrm>
                  <a:off x="1655" y="4014"/>
                  <a:ext cx="539" cy="1"/>
                </a:xfrm>
                <a:custGeom>
                  <a:avLst/>
                  <a:gdLst>
                    <a:gd name="T0" fmla="*/ 0 w 539"/>
                    <a:gd name="T1" fmla="*/ 0 h 1"/>
                    <a:gd name="T2" fmla="*/ 539 w 539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39" h="1">
                      <a:moveTo>
                        <a:pt x="0" y="0"/>
                      </a:moveTo>
                      <a:cubicBezTo>
                        <a:pt x="180" y="0"/>
                        <a:pt x="359" y="0"/>
                        <a:pt x="539" y="0"/>
                      </a:cubicBezTo>
                    </a:path>
                  </a:pathLst>
                </a:custGeom>
                <a:noFill/>
                <a:ln w="38100" cmpd="sng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07" name="Text Box 44"/>
            <p:cNvSpPr txBox="1">
              <a:spLocks noChangeArrowheads="1"/>
            </p:cNvSpPr>
            <p:nvPr/>
          </p:nvSpPr>
          <p:spPr bwMode="auto">
            <a:xfrm>
              <a:off x="3264" y="3984"/>
              <a:ext cx="545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latin typeface=".VnTifani Heavy" pitchFamily="34" charset="0"/>
                </a:rPr>
                <a:t>c)</a:t>
              </a:r>
            </a:p>
          </p:txBody>
        </p:sp>
      </p:grpSp>
      <p:grpSp>
        <p:nvGrpSpPr>
          <p:cNvPr id="12414" name="Group 126"/>
          <p:cNvGrpSpPr>
            <a:grpSpLocks/>
          </p:cNvGrpSpPr>
          <p:nvPr/>
        </p:nvGrpSpPr>
        <p:grpSpPr bwMode="auto">
          <a:xfrm>
            <a:off x="4800600" y="2590800"/>
            <a:ext cx="3760788" cy="1787525"/>
            <a:chOff x="3024" y="1632"/>
            <a:chExt cx="2369" cy="1126"/>
          </a:xfrm>
        </p:grpSpPr>
        <p:grpSp>
          <p:nvGrpSpPr>
            <p:cNvPr id="5185" name="Group 24"/>
            <p:cNvGrpSpPr>
              <a:grpSpLocks/>
            </p:cNvGrpSpPr>
            <p:nvPr/>
          </p:nvGrpSpPr>
          <p:grpSpPr bwMode="auto">
            <a:xfrm>
              <a:off x="3024" y="1632"/>
              <a:ext cx="1816" cy="1126"/>
              <a:chOff x="3131" y="1712"/>
              <a:chExt cx="1816" cy="1126"/>
            </a:xfrm>
          </p:grpSpPr>
          <p:sp>
            <p:nvSpPr>
              <p:cNvPr id="5187" name="Line 25"/>
              <p:cNvSpPr>
                <a:spLocks noChangeShapeType="1"/>
              </p:cNvSpPr>
              <p:nvPr/>
            </p:nvSpPr>
            <p:spPr bwMode="auto">
              <a:xfrm>
                <a:off x="3738" y="245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Line 26"/>
              <p:cNvSpPr>
                <a:spLocks noChangeShapeType="1"/>
              </p:cNvSpPr>
              <p:nvPr/>
            </p:nvSpPr>
            <p:spPr bwMode="auto">
              <a:xfrm>
                <a:off x="4009" y="2563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Line 27"/>
              <p:cNvSpPr>
                <a:spLocks noChangeShapeType="1"/>
              </p:cNvSpPr>
              <p:nvPr/>
            </p:nvSpPr>
            <p:spPr bwMode="auto">
              <a:xfrm>
                <a:off x="3131" y="2659"/>
                <a:ext cx="602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Text Box 28"/>
              <p:cNvSpPr txBox="1">
                <a:spLocks noChangeArrowheads="1"/>
              </p:cNvSpPr>
              <p:nvPr/>
            </p:nvSpPr>
            <p:spPr bwMode="auto">
              <a:xfrm>
                <a:off x="3446" y="2375"/>
                <a:ext cx="253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0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5191" name="Text Box 29"/>
              <p:cNvSpPr txBox="1">
                <a:spLocks noChangeArrowheads="1"/>
              </p:cNvSpPr>
              <p:nvPr/>
            </p:nvSpPr>
            <p:spPr bwMode="auto">
              <a:xfrm>
                <a:off x="4038" y="2300"/>
                <a:ext cx="217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800">
                    <a:solidFill>
                      <a:srgbClr val="0000CC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5192" name="Line 30"/>
              <p:cNvSpPr>
                <a:spLocks noChangeShapeType="1"/>
              </p:cNvSpPr>
              <p:nvPr/>
            </p:nvSpPr>
            <p:spPr bwMode="auto">
              <a:xfrm>
                <a:off x="3907" y="2437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Line 31"/>
              <p:cNvSpPr>
                <a:spLocks noChangeShapeType="1"/>
              </p:cNvSpPr>
              <p:nvPr/>
            </p:nvSpPr>
            <p:spPr bwMode="auto">
              <a:xfrm>
                <a:off x="3826" y="2559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94" name="Group 32"/>
              <p:cNvGrpSpPr>
                <a:grpSpLocks/>
              </p:cNvGrpSpPr>
              <p:nvPr/>
            </p:nvGrpSpPr>
            <p:grpSpPr bwMode="auto">
              <a:xfrm>
                <a:off x="3131" y="1712"/>
                <a:ext cx="1056" cy="336"/>
                <a:chOff x="96" y="3168"/>
                <a:chExt cx="1056" cy="336"/>
              </a:xfrm>
            </p:grpSpPr>
            <p:sp>
              <p:nvSpPr>
                <p:cNvPr id="5200" name="Line 33"/>
                <p:cNvSpPr>
                  <a:spLocks noChangeShapeType="1"/>
                </p:cNvSpPr>
                <p:nvPr/>
              </p:nvSpPr>
              <p:spPr bwMode="auto">
                <a:xfrm>
                  <a:off x="96" y="348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1" name="Line 34"/>
                <p:cNvSpPr>
                  <a:spLocks noChangeShapeType="1"/>
                </p:cNvSpPr>
                <p:nvPr/>
              </p:nvSpPr>
              <p:spPr bwMode="auto">
                <a:xfrm>
                  <a:off x="720" y="348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2" name="Oval 35"/>
                <p:cNvSpPr>
                  <a:spLocks noChangeArrowheads="1"/>
                </p:cNvSpPr>
                <p:nvPr/>
              </p:nvSpPr>
              <p:spPr bwMode="auto">
                <a:xfrm>
                  <a:off x="528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203" name="Oval 36"/>
                <p:cNvSpPr>
                  <a:spLocks noChangeArrowheads="1"/>
                </p:cNvSpPr>
                <p:nvPr/>
              </p:nvSpPr>
              <p:spPr bwMode="auto">
                <a:xfrm>
                  <a:off x="685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20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54" y="3386"/>
                  <a:ext cx="179" cy="87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4" y="3168"/>
                  <a:ext cx="266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C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600">
                      <a:solidFill>
                        <a:schemeClr val="accent2"/>
                      </a:solidFill>
                      <a:latin typeface="Times New Roman" pitchFamily="18" charset="0"/>
                    </a:rPr>
                    <a:t>K</a:t>
                  </a:r>
                </a:p>
              </p:txBody>
            </p:sp>
          </p:grpSp>
          <p:sp>
            <p:nvSpPr>
              <p:cNvPr id="5195" name="Line 39"/>
              <p:cNvSpPr>
                <a:spLocks noChangeShapeType="1"/>
              </p:cNvSpPr>
              <p:nvPr/>
            </p:nvSpPr>
            <p:spPr bwMode="auto">
              <a:xfrm>
                <a:off x="3131" y="2030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AutoShape 40"/>
              <p:cNvSpPr>
                <a:spLocks noChangeArrowheads="1"/>
              </p:cNvSpPr>
              <p:nvPr/>
            </p:nvSpPr>
            <p:spPr bwMode="auto">
              <a:xfrm>
                <a:off x="4174" y="1848"/>
                <a:ext cx="317" cy="317"/>
              </a:xfrm>
              <a:prstGeom prst="flowChartSummingJunction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197" name="Line 41"/>
              <p:cNvSpPr>
                <a:spLocks noChangeShapeType="1"/>
              </p:cNvSpPr>
              <p:nvPr/>
            </p:nvSpPr>
            <p:spPr bwMode="auto">
              <a:xfrm>
                <a:off x="4491" y="2030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Freeform 42"/>
              <p:cNvSpPr>
                <a:spLocks/>
              </p:cNvSpPr>
              <p:nvPr/>
            </p:nvSpPr>
            <p:spPr bwMode="auto">
              <a:xfrm>
                <a:off x="4946" y="2021"/>
                <a:ext cx="1" cy="640"/>
              </a:xfrm>
              <a:custGeom>
                <a:avLst/>
                <a:gdLst>
                  <a:gd name="T0" fmla="*/ 0 w 1"/>
                  <a:gd name="T1" fmla="*/ 0 h 640"/>
                  <a:gd name="T2" fmla="*/ 0 w 1"/>
                  <a:gd name="T3" fmla="*/ 640 h 6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40">
                    <a:moveTo>
                      <a:pt x="0" y="0"/>
                    </a:moveTo>
                    <a:cubicBezTo>
                      <a:pt x="0" y="213"/>
                      <a:pt x="0" y="427"/>
                      <a:pt x="0" y="640"/>
                    </a:cubicBezTo>
                  </a:path>
                </a:pathLst>
              </a:custGeom>
              <a:noFill/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" name="Freeform 43"/>
              <p:cNvSpPr>
                <a:spLocks/>
              </p:cNvSpPr>
              <p:nvPr/>
            </p:nvSpPr>
            <p:spPr bwMode="auto">
              <a:xfrm>
                <a:off x="4005" y="2651"/>
                <a:ext cx="941" cy="1"/>
              </a:xfrm>
              <a:custGeom>
                <a:avLst/>
                <a:gdLst>
                  <a:gd name="T0" fmla="*/ 941 w 941"/>
                  <a:gd name="T1" fmla="*/ 0 h 1"/>
                  <a:gd name="T2" fmla="*/ 0 w 94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41" h="1">
                    <a:moveTo>
                      <a:pt x="941" y="0"/>
                    </a:moveTo>
                    <a:cubicBezTo>
                      <a:pt x="627" y="0"/>
                      <a:pt x="314" y="0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86" name="Text Box 45"/>
            <p:cNvSpPr txBox="1">
              <a:spLocks noChangeArrowheads="1"/>
            </p:cNvSpPr>
            <p:nvPr/>
          </p:nvSpPr>
          <p:spPr bwMode="auto">
            <a:xfrm>
              <a:off x="4848" y="2112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latin typeface=".VnTifani Heavy" pitchFamily="34" charset="0"/>
                </a:rPr>
                <a:t>b)</a:t>
              </a:r>
            </a:p>
          </p:txBody>
        </p:sp>
      </p:grp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7620000" y="5410200"/>
            <a:ext cx="1368425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0000"/>
                </a:solidFill>
                <a:latin typeface=".VnTifani Heavy" pitchFamily="34" charset="0"/>
              </a:rPr>
              <a:t>..v.v.</a:t>
            </a:r>
          </a:p>
        </p:txBody>
      </p:sp>
      <p:grpSp>
        <p:nvGrpSpPr>
          <p:cNvPr id="12390" name="Group 102"/>
          <p:cNvGrpSpPr>
            <a:grpSpLocks/>
          </p:cNvGrpSpPr>
          <p:nvPr/>
        </p:nvGrpSpPr>
        <p:grpSpPr bwMode="auto">
          <a:xfrm>
            <a:off x="609600" y="4572000"/>
            <a:ext cx="2914650" cy="2133600"/>
            <a:chOff x="336" y="2832"/>
            <a:chExt cx="1836" cy="1344"/>
          </a:xfrm>
        </p:grpSpPr>
        <p:sp>
          <p:nvSpPr>
            <p:cNvPr id="5161" name="Text Box 48"/>
            <p:cNvSpPr txBox="1">
              <a:spLocks noChangeArrowheads="1"/>
            </p:cNvSpPr>
            <p:nvPr/>
          </p:nvSpPr>
          <p:spPr bwMode="auto">
            <a:xfrm>
              <a:off x="864" y="3888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latin typeface=".VnTifani Heavy" pitchFamily="34" charset="0"/>
                </a:rPr>
                <a:t>a)</a:t>
              </a:r>
            </a:p>
          </p:txBody>
        </p:sp>
        <p:grpSp>
          <p:nvGrpSpPr>
            <p:cNvPr id="5162" name="Group 49"/>
            <p:cNvGrpSpPr>
              <a:grpSpLocks/>
            </p:cNvGrpSpPr>
            <p:nvPr/>
          </p:nvGrpSpPr>
          <p:grpSpPr bwMode="auto">
            <a:xfrm>
              <a:off x="336" y="2832"/>
              <a:ext cx="1836" cy="1137"/>
              <a:chOff x="365" y="2566"/>
              <a:chExt cx="1836" cy="1137"/>
            </a:xfrm>
          </p:grpSpPr>
          <p:grpSp>
            <p:nvGrpSpPr>
              <p:cNvPr id="5163" name="Group 50"/>
              <p:cNvGrpSpPr>
                <a:grpSpLocks/>
              </p:cNvGrpSpPr>
              <p:nvPr/>
            </p:nvGrpSpPr>
            <p:grpSpPr bwMode="auto">
              <a:xfrm>
                <a:off x="600" y="2566"/>
                <a:ext cx="896" cy="539"/>
                <a:chOff x="48" y="1683"/>
                <a:chExt cx="896" cy="538"/>
              </a:xfrm>
            </p:grpSpPr>
            <p:sp>
              <p:nvSpPr>
                <p:cNvPr id="5177" name="Line 51"/>
                <p:cNvSpPr>
                  <a:spLocks noChangeShapeType="1"/>
                </p:cNvSpPr>
                <p:nvPr/>
              </p:nvSpPr>
              <p:spPr bwMode="auto">
                <a:xfrm>
                  <a:off x="388" y="1837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Line 52"/>
                <p:cNvSpPr>
                  <a:spLocks noChangeShapeType="1"/>
                </p:cNvSpPr>
                <p:nvPr/>
              </p:nvSpPr>
              <p:spPr bwMode="auto">
                <a:xfrm>
                  <a:off x="604" y="194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9" name="Line 53"/>
                <p:cNvSpPr>
                  <a:spLocks noChangeShapeType="1"/>
                </p:cNvSpPr>
                <p:nvPr/>
              </p:nvSpPr>
              <p:spPr bwMode="auto">
                <a:xfrm>
                  <a:off x="48" y="204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0" name="Line 54"/>
                <p:cNvSpPr>
                  <a:spLocks noChangeShapeType="1"/>
                </p:cNvSpPr>
                <p:nvPr/>
              </p:nvSpPr>
              <p:spPr bwMode="auto">
                <a:xfrm>
                  <a:off x="608" y="204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55" y="1789"/>
                  <a:ext cx="233" cy="3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8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000" b="1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518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76" y="1683"/>
                  <a:ext cx="21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8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800">
                      <a:solidFill>
                        <a:srgbClr val="0000CC"/>
                      </a:solidFill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5183" name="Line 57"/>
                <p:cNvSpPr>
                  <a:spLocks noChangeShapeType="1"/>
                </p:cNvSpPr>
                <p:nvPr/>
              </p:nvSpPr>
              <p:spPr bwMode="auto">
                <a:xfrm>
                  <a:off x="523" y="18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Line 58"/>
                <p:cNvSpPr>
                  <a:spLocks noChangeShapeType="1"/>
                </p:cNvSpPr>
                <p:nvPr/>
              </p:nvSpPr>
              <p:spPr bwMode="auto">
                <a:xfrm>
                  <a:off x="458" y="194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64" name="Group 59"/>
              <p:cNvGrpSpPr>
                <a:grpSpLocks/>
              </p:cNvGrpSpPr>
              <p:nvPr/>
            </p:nvGrpSpPr>
            <p:grpSpPr bwMode="auto">
              <a:xfrm>
                <a:off x="1144" y="2614"/>
                <a:ext cx="1056" cy="337"/>
                <a:chOff x="96" y="3168"/>
                <a:chExt cx="1056" cy="336"/>
              </a:xfrm>
            </p:grpSpPr>
            <p:sp>
              <p:nvSpPr>
                <p:cNvPr id="5171" name="Line 60"/>
                <p:cNvSpPr>
                  <a:spLocks noChangeShapeType="1"/>
                </p:cNvSpPr>
                <p:nvPr/>
              </p:nvSpPr>
              <p:spPr bwMode="auto">
                <a:xfrm>
                  <a:off x="96" y="348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2" name="Line 61"/>
                <p:cNvSpPr>
                  <a:spLocks noChangeShapeType="1"/>
                </p:cNvSpPr>
                <p:nvPr/>
              </p:nvSpPr>
              <p:spPr bwMode="auto">
                <a:xfrm>
                  <a:off x="720" y="348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Oval 62"/>
                <p:cNvSpPr>
                  <a:spLocks noChangeArrowheads="1"/>
                </p:cNvSpPr>
                <p:nvPr/>
              </p:nvSpPr>
              <p:spPr bwMode="auto">
                <a:xfrm>
                  <a:off x="528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174" name="Oval 63"/>
                <p:cNvSpPr>
                  <a:spLocks noChangeArrowheads="1"/>
                </p:cNvSpPr>
                <p:nvPr/>
              </p:nvSpPr>
              <p:spPr bwMode="auto">
                <a:xfrm>
                  <a:off x="685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175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54" y="3386"/>
                  <a:ext cx="179" cy="87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84" y="3168"/>
                  <a:ext cx="266" cy="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8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600">
                      <a:solidFill>
                        <a:schemeClr val="accent2"/>
                      </a:solidFill>
                      <a:latin typeface="Times New Roman" pitchFamily="18" charset="0"/>
                    </a:rPr>
                    <a:t>K</a:t>
                  </a:r>
                </a:p>
              </p:txBody>
            </p:sp>
          </p:grpSp>
          <p:sp>
            <p:nvSpPr>
              <p:cNvPr id="5165" name="Line 66"/>
              <p:cNvSpPr>
                <a:spLocks noChangeShapeType="1"/>
              </p:cNvSpPr>
              <p:nvPr/>
            </p:nvSpPr>
            <p:spPr bwMode="auto">
              <a:xfrm>
                <a:off x="373" y="3567"/>
                <a:ext cx="627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67"/>
              <p:cNvSpPr>
                <a:spLocks noChangeShapeType="1"/>
              </p:cNvSpPr>
              <p:nvPr/>
            </p:nvSpPr>
            <p:spPr bwMode="auto">
              <a:xfrm>
                <a:off x="373" y="2932"/>
                <a:ext cx="1" cy="62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AutoShape 68"/>
              <p:cNvSpPr>
                <a:spLocks noChangeArrowheads="1"/>
              </p:cNvSpPr>
              <p:nvPr/>
            </p:nvSpPr>
            <p:spPr bwMode="auto">
              <a:xfrm>
                <a:off x="1000" y="3385"/>
                <a:ext cx="317" cy="318"/>
              </a:xfrm>
              <a:prstGeom prst="flowChartSummingJunction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168" name="Line 69"/>
              <p:cNvSpPr>
                <a:spLocks noChangeShapeType="1"/>
              </p:cNvSpPr>
              <p:nvPr/>
            </p:nvSpPr>
            <p:spPr bwMode="auto">
              <a:xfrm>
                <a:off x="1317" y="3559"/>
                <a:ext cx="87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70"/>
              <p:cNvSpPr>
                <a:spLocks/>
              </p:cNvSpPr>
              <p:nvPr/>
            </p:nvSpPr>
            <p:spPr bwMode="auto">
              <a:xfrm>
                <a:off x="365" y="2929"/>
                <a:ext cx="292" cy="1"/>
              </a:xfrm>
              <a:custGeom>
                <a:avLst/>
                <a:gdLst>
                  <a:gd name="T0" fmla="*/ 0 w 292"/>
                  <a:gd name="T1" fmla="*/ 0 h 1"/>
                  <a:gd name="T2" fmla="*/ 292 w 29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2" h="1">
                    <a:moveTo>
                      <a:pt x="0" y="0"/>
                    </a:moveTo>
                    <a:cubicBezTo>
                      <a:pt x="97" y="0"/>
                      <a:pt x="195" y="0"/>
                      <a:pt x="292" y="0"/>
                    </a:cubicBez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Line 71"/>
              <p:cNvSpPr>
                <a:spLocks noChangeShapeType="1"/>
              </p:cNvSpPr>
              <p:nvPr/>
            </p:nvSpPr>
            <p:spPr bwMode="auto">
              <a:xfrm>
                <a:off x="2200" y="2931"/>
                <a:ext cx="1" cy="62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83" name="Group 95"/>
          <p:cNvGrpSpPr>
            <a:grpSpLocks/>
          </p:cNvGrpSpPr>
          <p:nvPr/>
        </p:nvGrpSpPr>
        <p:grpSpPr bwMode="auto">
          <a:xfrm>
            <a:off x="533400" y="2794000"/>
            <a:ext cx="2894013" cy="1755775"/>
            <a:chOff x="384" y="992"/>
            <a:chExt cx="1823" cy="1106"/>
          </a:xfrm>
        </p:grpSpPr>
        <p:grpSp>
          <p:nvGrpSpPr>
            <p:cNvPr id="5138" name="Group 72"/>
            <p:cNvGrpSpPr>
              <a:grpSpLocks/>
            </p:cNvGrpSpPr>
            <p:nvPr/>
          </p:nvGrpSpPr>
          <p:grpSpPr bwMode="auto">
            <a:xfrm>
              <a:off x="384" y="992"/>
              <a:ext cx="1823" cy="1106"/>
              <a:chOff x="385" y="963"/>
              <a:chExt cx="1823" cy="1106"/>
            </a:xfrm>
          </p:grpSpPr>
          <p:grpSp>
            <p:nvGrpSpPr>
              <p:cNvPr id="5140" name="Group 73"/>
              <p:cNvGrpSpPr>
                <a:grpSpLocks/>
              </p:cNvGrpSpPr>
              <p:nvPr/>
            </p:nvGrpSpPr>
            <p:grpSpPr bwMode="auto">
              <a:xfrm>
                <a:off x="1292" y="963"/>
                <a:ext cx="896" cy="507"/>
                <a:chOff x="48" y="1715"/>
                <a:chExt cx="896" cy="506"/>
              </a:xfrm>
            </p:grpSpPr>
            <p:sp>
              <p:nvSpPr>
                <p:cNvPr id="5153" name="Line 74"/>
                <p:cNvSpPr>
                  <a:spLocks noChangeShapeType="1"/>
                </p:cNvSpPr>
                <p:nvPr/>
              </p:nvSpPr>
              <p:spPr bwMode="auto">
                <a:xfrm>
                  <a:off x="388" y="1837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4" name="Line 75"/>
                <p:cNvSpPr>
                  <a:spLocks noChangeShapeType="1"/>
                </p:cNvSpPr>
                <p:nvPr/>
              </p:nvSpPr>
              <p:spPr bwMode="auto">
                <a:xfrm>
                  <a:off x="604" y="194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Line 76"/>
                <p:cNvSpPr>
                  <a:spLocks noChangeShapeType="1"/>
                </p:cNvSpPr>
                <p:nvPr/>
              </p:nvSpPr>
              <p:spPr bwMode="auto">
                <a:xfrm>
                  <a:off x="48" y="204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Line 77"/>
                <p:cNvSpPr>
                  <a:spLocks noChangeShapeType="1"/>
                </p:cNvSpPr>
                <p:nvPr/>
              </p:nvSpPr>
              <p:spPr bwMode="auto">
                <a:xfrm>
                  <a:off x="608" y="204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55" y="1789"/>
                  <a:ext cx="233" cy="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600" b="1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5158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576" y="1715"/>
                  <a:ext cx="207" cy="3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400">
                      <a:solidFill>
                        <a:schemeClr val="accent2"/>
                      </a:solidFill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5159" name="Line 80"/>
                <p:cNvSpPr>
                  <a:spLocks noChangeShapeType="1"/>
                </p:cNvSpPr>
                <p:nvPr/>
              </p:nvSpPr>
              <p:spPr bwMode="auto">
                <a:xfrm>
                  <a:off x="523" y="18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Line 81"/>
                <p:cNvSpPr>
                  <a:spLocks noChangeShapeType="1"/>
                </p:cNvSpPr>
                <p:nvPr/>
              </p:nvSpPr>
              <p:spPr bwMode="auto">
                <a:xfrm>
                  <a:off x="458" y="194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1" name="Group 82"/>
              <p:cNvGrpSpPr>
                <a:grpSpLocks/>
              </p:cNvGrpSpPr>
              <p:nvPr/>
            </p:nvGrpSpPr>
            <p:grpSpPr bwMode="auto">
              <a:xfrm>
                <a:off x="385" y="979"/>
                <a:ext cx="1056" cy="337"/>
                <a:chOff x="96" y="3168"/>
                <a:chExt cx="1056" cy="336"/>
              </a:xfrm>
            </p:grpSpPr>
            <p:sp>
              <p:nvSpPr>
                <p:cNvPr id="5147" name="Line 83"/>
                <p:cNvSpPr>
                  <a:spLocks noChangeShapeType="1"/>
                </p:cNvSpPr>
                <p:nvPr/>
              </p:nvSpPr>
              <p:spPr bwMode="auto">
                <a:xfrm>
                  <a:off x="96" y="348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8" name="Line 84"/>
                <p:cNvSpPr>
                  <a:spLocks noChangeShapeType="1"/>
                </p:cNvSpPr>
                <p:nvPr/>
              </p:nvSpPr>
              <p:spPr bwMode="auto">
                <a:xfrm>
                  <a:off x="720" y="348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Oval 85"/>
                <p:cNvSpPr>
                  <a:spLocks noChangeArrowheads="1"/>
                </p:cNvSpPr>
                <p:nvPr/>
              </p:nvSpPr>
              <p:spPr bwMode="auto">
                <a:xfrm>
                  <a:off x="528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150" name="Oval 86"/>
                <p:cNvSpPr>
                  <a:spLocks noChangeArrowheads="1"/>
                </p:cNvSpPr>
                <p:nvPr/>
              </p:nvSpPr>
              <p:spPr bwMode="auto">
                <a:xfrm>
                  <a:off x="685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515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554" y="3386"/>
                  <a:ext cx="179" cy="8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84" y="3168"/>
                  <a:ext cx="266" cy="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600">
                      <a:solidFill>
                        <a:schemeClr val="accent2"/>
                      </a:solidFill>
                      <a:latin typeface="Times New Roman" pitchFamily="18" charset="0"/>
                    </a:rPr>
                    <a:t>K</a:t>
                  </a:r>
                </a:p>
              </p:txBody>
            </p:sp>
          </p:grpSp>
          <p:sp>
            <p:nvSpPr>
              <p:cNvPr id="5142" name="AutoShape 89"/>
              <p:cNvSpPr>
                <a:spLocks noChangeArrowheads="1"/>
              </p:cNvSpPr>
              <p:nvPr/>
            </p:nvSpPr>
            <p:spPr bwMode="auto">
              <a:xfrm>
                <a:off x="1020" y="1751"/>
                <a:ext cx="317" cy="318"/>
              </a:xfrm>
              <a:prstGeom prst="flowChartSummingJunction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143" name="Line 90"/>
              <p:cNvSpPr>
                <a:spLocks noChangeShapeType="1"/>
              </p:cNvSpPr>
              <p:nvPr/>
            </p:nvSpPr>
            <p:spPr bwMode="auto">
              <a:xfrm>
                <a:off x="385" y="1297"/>
                <a:ext cx="1" cy="6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Line 91"/>
              <p:cNvSpPr>
                <a:spLocks noChangeShapeType="1"/>
              </p:cNvSpPr>
              <p:nvPr/>
            </p:nvSpPr>
            <p:spPr bwMode="auto">
              <a:xfrm>
                <a:off x="385" y="1932"/>
                <a:ext cx="6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Line 92"/>
              <p:cNvSpPr>
                <a:spLocks noChangeShapeType="1"/>
              </p:cNvSpPr>
              <p:nvPr/>
            </p:nvSpPr>
            <p:spPr bwMode="auto">
              <a:xfrm>
                <a:off x="1338" y="1919"/>
                <a:ext cx="87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Line 93"/>
              <p:cNvSpPr>
                <a:spLocks noChangeShapeType="1"/>
              </p:cNvSpPr>
              <p:nvPr/>
            </p:nvSpPr>
            <p:spPr bwMode="auto">
              <a:xfrm>
                <a:off x="2200" y="1289"/>
                <a:ext cx="1" cy="6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9" name="Text Box 94"/>
            <p:cNvSpPr txBox="1">
              <a:spLocks noChangeArrowheads="1"/>
            </p:cNvSpPr>
            <p:nvPr/>
          </p:nvSpPr>
          <p:spPr bwMode="auto">
            <a:xfrm>
              <a:off x="624" y="1488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solidFill>
                    <a:srgbClr val="CC0000"/>
                  </a:solidFill>
                  <a:latin typeface="Times New Roman" pitchFamily="18" charset="0"/>
                </a:rPr>
                <a:t>Sơ đồ hình 19.3</a:t>
              </a:r>
            </a:p>
          </p:txBody>
        </p:sp>
      </p:grpSp>
      <p:sp>
        <p:nvSpPr>
          <p:cNvPr id="12415" name="Line 127"/>
          <p:cNvSpPr>
            <a:spLocks noChangeShapeType="1"/>
          </p:cNvSpPr>
          <p:nvPr/>
        </p:nvSpPr>
        <p:spPr bwMode="auto">
          <a:xfrm flipV="1">
            <a:off x="3429000" y="3581400"/>
            <a:ext cx="1371600" cy="381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/>
        </p:nvSpPr>
        <p:spPr bwMode="auto">
          <a:xfrm>
            <a:off x="3124200" y="4419600"/>
            <a:ext cx="152400" cy="762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Line 129"/>
          <p:cNvSpPr>
            <a:spLocks noChangeShapeType="1"/>
          </p:cNvSpPr>
          <p:nvPr/>
        </p:nvSpPr>
        <p:spPr bwMode="auto">
          <a:xfrm>
            <a:off x="3429000" y="4267200"/>
            <a:ext cx="1295400" cy="9144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30"/>
          <p:cNvSpPr txBox="1">
            <a:spLocks noChangeArrowheads="1"/>
          </p:cNvSpPr>
          <p:nvPr/>
        </p:nvSpPr>
        <p:spPr bwMode="auto">
          <a:xfrm>
            <a:off x="304800" y="1066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1. Ký hiệu của một số bộ phận mạch điện:</a:t>
            </a:r>
          </a:p>
        </p:txBody>
      </p:sp>
      <p:sp>
        <p:nvSpPr>
          <p:cNvPr id="5132" name="Text Box 131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33" name="Text Box 132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34" name="Text Box 134"/>
          <p:cNvSpPr txBox="1">
            <a:spLocks noChangeArrowheads="1"/>
          </p:cNvSpPr>
          <p:nvPr/>
        </p:nvSpPr>
        <p:spPr bwMode="auto">
          <a:xfrm>
            <a:off x="304800" y="15382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2. Sơ đồ mạch điện:</a:t>
            </a:r>
          </a:p>
        </p:txBody>
      </p:sp>
      <p:sp>
        <p:nvSpPr>
          <p:cNvPr id="5135" name="Text Box 135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3" name="E63E2781.wav">
            <a:hlinkClick r:id="" action="ppaction://media"/>
          </p:cNvPr>
          <p:cNvPicPr>
            <a:picLocks noChangeAspect="1"/>
          </p:cNvPicPr>
          <p:nvPr>
            <a:wavAudioFile r:embed="rId1" name="E63E74B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A632781.wav">
            <a:hlinkClick r:id="" action="ppaction://media"/>
          </p:cNvPr>
          <p:cNvPicPr>
            <a:picLocks noChangeAspect="1"/>
          </p:cNvPicPr>
          <p:nvPr>
            <a:wavAudioFile r:embed="rId2" name="5A634B0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0" grpId="0"/>
      <p:bldP spid="12334" grpId="0" animBg="1"/>
      <p:bldP spid="12415" grpId="0" animBg="1"/>
      <p:bldP spid="12416" grpId="0" animBg="1"/>
      <p:bldP spid="124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216535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C3:</a:t>
            </a:r>
            <a:r>
              <a:rPr lang="en-US" altLang="vi-VN" sz="2400" b="1"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</a:rPr>
              <a:t>Mắc mạch điện theo đúng sơ đồ đã vẽ ở câu C2, tiến hành kiểm tra và đóng công tắc để đảm bảo mạch điện kín và đèn sáng.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388" y="4508500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.VnTifani Heavy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435600" y="3357563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.VnTifani Heavy" pitchFamily="34" charset="0"/>
            </a:endParaRPr>
          </a:p>
        </p:txBody>
      </p:sp>
      <p:sp>
        <p:nvSpPr>
          <p:cNvPr id="6149" name="Text Box 49"/>
          <p:cNvSpPr txBox="1">
            <a:spLocks noChangeArrowheads="1"/>
          </p:cNvSpPr>
          <p:nvPr/>
        </p:nvSpPr>
        <p:spPr bwMode="auto">
          <a:xfrm>
            <a:off x="5364163" y="4643438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.VnTifani Heavy" pitchFamily="34" charset="0"/>
            </a:endParaRPr>
          </a:p>
        </p:txBody>
      </p: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2057400" y="3479800"/>
            <a:ext cx="4267200" cy="2781300"/>
            <a:chOff x="204" y="1780"/>
            <a:chExt cx="1835" cy="1161"/>
          </a:xfrm>
        </p:grpSpPr>
        <p:sp>
          <p:nvSpPr>
            <p:cNvPr id="6157" name="Text Box 52"/>
            <p:cNvSpPr txBox="1">
              <a:spLocks noChangeArrowheads="1"/>
            </p:cNvSpPr>
            <p:nvPr/>
          </p:nvSpPr>
          <p:spPr bwMode="auto">
            <a:xfrm>
              <a:off x="204" y="2205"/>
              <a:ext cx="17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1800">
                <a:latin typeface=".VnTifani Heavy" pitchFamily="34" charset="0"/>
              </a:endParaRPr>
            </a:p>
          </p:txBody>
        </p:sp>
        <p:sp>
          <p:nvSpPr>
            <p:cNvPr id="6158" name="Text Box 53"/>
            <p:cNvSpPr txBox="1">
              <a:spLocks noChangeArrowheads="1"/>
            </p:cNvSpPr>
            <p:nvPr/>
          </p:nvSpPr>
          <p:spPr bwMode="auto">
            <a:xfrm>
              <a:off x="1156" y="2750"/>
              <a:ext cx="54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latin typeface=".VnTifani Heavy" pitchFamily="34" charset="0"/>
                </a:rPr>
                <a:t>a)</a:t>
              </a:r>
            </a:p>
          </p:txBody>
        </p:sp>
        <p:grpSp>
          <p:nvGrpSpPr>
            <p:cNvPr id="6159" name="Group 54"/>
            <p:cNvGrpSpPr>
              <a:grpSpLocks/>
            </p:cNvGrpSpPr>
            <p:nvPr/>
          </p:nvGrpSpPr>
          <p:grpSpPr bwMode="auto">
            <a:xfrm>
              <a:off x="439" y="1780"/>
              <a:ext cx="896" cy="508"/>
              <a:chOff x="48" y="1714"/>
              <a:chExt cx="896" cy="507"/>
            </a:xfrm>
          </p:grpSpPr>
          <p:sp>
            <p:nvSpPr>
              <p:cNvPr id="6173" name="Line 55"/>
              <p:cNvSpPr>
                <a:spLocks noChangeShapeType="1"/>
              </p:cNvSpPr>
              <p:nvPr/>
            </p:nvSpPr>
            <p:spPr bwMode="auto">
              <a:xfrm>
                <a:off x="388" y="1837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Line 56"/>
              <p:cNvSpPr>
                <a:spLocks noChangeShapeType="1"/>
              </p:cNvSpPr>
              <p:nvPr/>
            </p:nvSpPr>
            <p:spPr bwMode="auto">
              <a:xfrm>
                <a:off x="604" y="1946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57"/>
              <p:cNvSpPr>
                <a:spLocks noChangeShapeType="1"/>
              </p:cNvSpPr>
              <p:nvPr/>
            </p:nvSpPr>
            <p:spPr bwMode="auto">
              <a:xfrm>
                <a:off x="48" y="2042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Line 58"/>
              <p:cNvSpPr>
                <a:spLocks noChangeShapeType="1"/>
              </p:cNvSpPr>
              <p:nvPr/>
            </p:nvSpPr>
            <p:spPr bwMode="auto">
              <a:xfrm>
                <a:off x="608" y="2042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Text Box 59"/>
              <p:cNvSpPr txBox="1">
                <a:spLocks noChangeArrowheads="1"/>
              </p:cNvSpPr>
              <p:nvPr/>
            </p:nvSpPr>
            <p:spPr bwMode="auto">
              <a:xfrm>
                <a:off x="155" y="1789"/>
                <a:ext cx="233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6178" name="Text Box 60"/>
              <p:cNvSpPr txBox="1">
                <a:spLocks noChangeArrowheads="1"/>
              </p:cNvSpPr>
              <p:nvPr/>
            </p:nvSpPr>
            <p:spPr bwMode="auto">
              <a:xfrm>
                <a:off x="576" y="1714"/>
                <a:ext cx="148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800">
                    <a:solidFill>
                      <a:srgbClr val="0000CC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6179" name="Line 61"/>
              <p:cNvSpPr>
                <a:spLocks noChangeShapeType="1"/>
              </p:cNvSpPr>
              <p:nvPr/>
            </p:nvSpPr>
            <p:spPr bwMode="auto">
              <a:xfrm>
                <a:off x="523" y="1820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62"/>
              <p:cNvSpPr>
                <a:spLocks noChangeShapeType="1"/>
              </p:cNvSpPr>
              <p:nvPr/>
            </p:nvSpPr>
            <p:spPr bwMode="auto">
              <a:xfrm>
                <a:off x="458" y="1942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0" name="Group 63"/>
            <p:cNvGrpSpPr>
              <a:grpSpLocks/>
            </p:cNvGrpSpPr>
            <p:nvPr/>
          </p:nvGrpSpPr>
          <p:grpSpPr bwMode="auto">
            <a:xfrm>
              <a:off x="983" y="1797"/>
              <a:ext cx="1056" cy="337"/>
              <a:chOff x="96" y="3168"/>
              <a:chExt cx="1056" cy="336"/>
            </a:xfrm>
          </p:grpSpPr>
          <p:sp>
            <p:nvSpPr>
              <p:cNvPr id="6167" name="Line 64"/>
              <p:cNvSpPr>
                <a:spLocks noChangeShapeType="1"/>
              </p:cNvSpPr>
              <p:nvPr/>
            </p:nvSpPr>
            <p:spPr bwMode="auto">
              <a:xfrm>
                <a:off x="96" y="3482"/>
                <a:ext cx="43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65"/>
              <p:cNvSpPr>
                <a:spLocks noChangeShapeType="1"/>
              </p:cNvSpPr>
              <p:nvPr/>
            </p:nvSpPr>
            <p:spPr bwMode="auto">
              <a:xfrm>
                <a:off x="720" y="3482"/>
                <a:ext cx="43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Oval 66"/>
              <p:cNvSpPr>
                <a:spLocks noChangeArrowheads="1"/>
              </p:cNvSpPr>
              <p:nvPr/>
            </p:nvSpPr>
            <p:spPr bwMode="auto">
              <a:xfrm>
                <a:off x="52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6170" name="Oval 67"/>
              <p:cNvSpPr>
                <a:spLocks noChangeArrowheads="1"/>
              </p:cNvSpPr>
              <p:nvPr/>
            </p:nvSpPr>
            <p:spPr bwMode="auto">
              <a:xfrm>
                <a:off x="685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6171" name="Line 68"/>
              <p:cNvSpPr>
                <a:spLocks noChangeShapeType="1"/>
              </p:cNvSpPr>
              <p:nvPr/>
            </p:nvSpPr>
            <p:spPr bwMode="auto">
              <a:xfrm flipV="1">
                <a:off x="554" y="3386"/>
                <a:ext cx="179" cy="87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Text Box 69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18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600">
                    <a:solidFill>
                      <a:schemeClr val="accent2"/>
                    </a:solidFill>
                    <a:latin typeface="Times New Roman" pitchFamily="18" charset="0"/>
                  </a:rPr>
                  <a:t>K</a:t>
                </a:r>
              </a:p>
            </p:txBody>
          </p:sp>
        </p:grpSp>
        <p:sp>
          <p:nvSpPr>
            <p:cNvPr id="6161" name="Line 70"/>
            <p:cNvSpPr>
              <a:spLocks noChangeShapeType="1"/>
            </p:cNvSpPr>
            <p:nvPr/>
          </p:nvSpPr>
          <p:spPr bwMode="auto">
            <a:xfrm>
              <a:off x="2026" y="2115"/>
              <a:ext cx="1" cy="62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71"/>
            <p:cNvSpPr>
              <a:spLocks noChangeShapeType="1"/>
            </p:cNvSpPr>
            <p:nvPr/>
          </p:nvSpPr>
          <p:spPr bwMode="auto">
            <a:xfrm>
              <a:off x="212" y="2750"/>
              <a:ext cx="627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72"/>
            <p:cNvSpPr>
              <a:spLocks noChangeShapeType="1"/>
            </p:cNvSpPr>
            <p:nvPr/>
          </p:nvSpPr>
          <p:spPr bwMode="auto">
            <a:xfrm>
              <a:off x="212" y="2115"/>
              <a:ext cx="1" cy="62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AutoShape 73"/>
            <p:cNvSpPr>
              <a:spLocks noChangeArrowheads="1"/>
            </p:cNvSpPr>
            <p:nvPr/>
          </p:nvSpPr>
          <p:spPr bwMode="auto">
            <a:xfrm>
              <a:off x="839" y="2568"/>
              <a:ext cx="317" cy="318"/>
            </a:xfrm>
            <a:prstGeom prst="flowChartSummingJunction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165" name="Line 74"/>
            <p:cNvSpPr>
              <a:spLocks noChangeShapeType="1"/>
            </p:cNvSpPr>
            <p:nvPr/>
          </p:nvSpPr>
          <p:spPr bwMode="auto">
            <a:xfrm>
              <a:off x="1156" y="2750"/>
              <a:ext cx="87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75"/>
            <p:cNvSpPr>
              <a:spLocks/>
            </p:cNvSpPr>
            <p:nvPr/>
          </p:nvSpPr>
          <p:spPr bwMode="auto">
            <a:xfrm>
              <a:off x="204" y="2112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5715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81"/>
          <p:cNvSpPr txBox="1">
            <a:spLocks noChangeArrowheads="1"/>
          </p:cNvSpPr>
          <p:nvPr/>
        </p:nvSpPr>
        <p:spPr bwMode="auto">
          <a:xfrm>
            <a:off x="304800" y="1066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1. Ký hiệu của một số bộ phận mạch điện:</a:t>
            </a:r>
          </a:p>
        </p:txBody>
      </p:sp>
      <p:sp>
        <p:nvSpPr>
          <p:cNvPr id="6152" name="Text Box 82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53" name="Text Box 83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304800" y="15382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2. Sơ đồ mạch điện:</a:t>
            </a:r>
          </a:p>
        </p:txBody>
      </p:sp>
      <p:sp>
        <p:nvSpPr>
          <p:cNvPr id="6155" name="Text Box 86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4" name="627C3031.wav">
            <a:hlinkClick r:id="" action="ppaction://media"/>
          </p:cNvPr>
          <p:cNvPicPr>
            <a:picLocks noChangeAspect="1"/>
          </p:cNvPicPr>
          <p:nvPr>
            <a:wavAudioFile r:embed="rId1" name="627C49DB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6"/>
          <p:cNvSpPr>
            <a:spLocks noChangeArrowheads="1"/>
          </p:cNvSpPr>
          <p:nvPr/>
        </p:nvSpPr>
        <p:spPr bwMode="auto">
          <a:xfrm>
            <a:off x="3581400" y="1676400"/>
            <a:ext cx="5410200" cy="3581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3366" name="Picture 118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09800"/>
            <a:ext cx="1447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69" name="Picture 121" descr="Untitled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241300" y="3200400"/>
            <a:ext cx="2895600" cy="1778000"/>
            <a:chOff x="144" y="785"/>
            <a:chExt cx="1824" cy="1120"/>
          </a:xfrm>
        </p:grpSpPr>
        <p:sp>
          <p:nvSpPr>
            <p:cNvPr id="7192" name="Text Box 3"/>
            <p:cNvSpPr txBox="1">
              <a:spLocks noChangeArrowheads="1"/>
            </p:cNvSpPr>
            <p:nvPr/>
          </p:nvSpPr>
          <p:spPr bwMode="auto">
            <a:xfrm>
              <a:off x="144" y="1224"/>
              <a:ext cx="17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1800">
                <a:latin typeface=".VnTifani Heavy" pitchFamily="34" charset="0"/>
              </a:endParaRPr>
            </a:p>
          </p:txBody>
        </p:sp>
        <p:sp>
          <p:nvSpPr>
            <p:cNvPr id="7193" name="Line 4"/>
            <p:cNvSpPr>
              <a:spLocks noChangeShapeType="1"/>
            </p:cNvSpPr>
            <p:nvPr/>
          </p:nvSpPr>
          <p:spPr bwMode="auto">
            <a:xfrm>
              <a:off x="719" y="922"/>
              <a:ext cx="0" cy="38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5"/>
            <p:cNvSpPr>
              <a:spLocks noChangeShapeType="1"/>
            </p:cNvSpPr>
            <p:nvPr/>
          </p:nvSpPr>
          <p:spPr bwMode="auto">
            <a:xfrm>
              <a:off x="935" y="1031"/>
              <a:ext cx="0" cy="19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6"/>
            <p:cNvSpPr>
              <a:spLocks noChangeShapeType="1"/>
            </p:cNvSpPr>
            <p:nvPr/>
          </p:nvSpPr>
          <p:spPr bwMode="auto">
            <a:xfrm>
              <a:off x="379" y="1128"/>
              <a:ext cx="33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7"/>
            <p:cNvSpPr>
              <a:spLocks noChangeShapeType="1"/>
            </p:cNvSpPr>
            <p:nvPr/>
          </p:nvSpPr>
          <p:spPr bwMode="auto">
            <a:xfrm>
              <a:off x="939" y="1128"/>
              <a:ext cx="33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Text Box 8"/>
            <p:cNvSpPr txBox="1">
              <a:spLocks noChangeArrowheads="1"/>
            </p:cNvSpPr>
            <p:nvPr/>
          </p:nvSpPr>
          <p:spPr bwMode="auto">
            <a:xfrm>
              <a:off x="480" y="864"/>
              <a:ext cx="23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7198" name="Text Box 9"/>
            <p:cNvSpPr txBox="1">
              <a:spLocks noChangeArrowheads="1"/>
            </p:cNvSpPr>
            <p:nvPr/>
          </p:nvSpPr>
          <p:spPr bwMode="auto">
            <a:xfrm>
              <a:off x="912" y="785"/>
              <a:ext cx="19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>
                  <a:solidFill>
                    <a:srgbClr val="0000CC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7199" name="Line 10"/>
            <p:cNvSpPr>
              <a:spLocks noChangeShapeType="1"/>
            </p:cNvSpPr>
            <p:nvPr/>
          </p:nvSpPr>
          <p:spPr bwMode="auto">
            <a:xfrm>
              <a:off x="854" y="905"/>
              <a:ext cx="0" cy="38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11"/>
            <p:cNvSpPr>
              <a:spLocks noChangeShapeType="1"/>
            </p:cNvSpPr>
            <p:nvPr/>
          </p:nvSpPr>
          <p:spPr bwMode="auto">
            <a:xfrm>
              <a:off x="789" y="1027"/>
              <a:ext cx="0" cy="19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12"/>
            <p:cNvSpPr>
              <a:spLocks noChangeShapeType="1"/>
            </p:cNvSpPr>
            <p:nvPr/>
          </p:nvSpPr>
          <p:spPr bwMode="auto">
            <a:xfrm>
              <a:off x="912" y="1130"/>
              <a:ext cx="4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13"/>
            <p:cNvSpPr>
              <a:spLocks noChangeShapeType="1"/>
            </p:cNvSpPr>
            <p:nvPr/>
          </p:nvSpPr>
          <p:spPr bwMode="auto">
            <a:xfrm>
              <a:off x="1536" y="1130"/>
              <a:ext cx="4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Oval 14"/>
            <p:cNvSpPr>
              <a:spLocks noChangeArrowheads="1"/>
            </p:cNvSpPr>
            <p:nvPr/>
          </p:nvSpPr>
          <p:spPr bwMode="auto">
            <a:xfrm>
              <a:off x="1344" y="110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7204" name="Oval 15"/>
            <p:cNvSpPr>
              <a:spLocks noChangeArrowheads="1"/>
            </p:cNvSpPr>
            <p:nvPr/>
          </p:nvSpPr>
          <p:spPr bwMode="auto">
            <a:xfrm>
              <a:off x="1501" y="110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7205" name="Line 16"/>
            <p:cNvSpPr>
              <a:spLocks noChangeShapeType="1"/>
            </p:cNvSpPr>
            <p:nvPr/>
          </p:nvSpPr>
          <p:spPr bwMode="auto">
            <a:xfrm flipV="1">
              <a:off x="1370" y="1034"/>
              <a:ext cx="179" cy="8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Text Box 17"/>
            <p:cNvSpPr txBox="1">
              <a:spLocks noChangeArrowheads="1"/>
            </p:cNvSpPr>
            <p:nvPr/>
          </p:nvSpPr>
          <p:spPr bwMode="auto">
            <a:xfrm>
              <a:off x="1150" y="844"/>
              <a:ext cx="29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7207" name="Line 18"/>
            <p:cNvSpPr>
              <a:spLocks noChangeShapeType="1"/>
            </p:cNvSpPr>
            <p:nvPr/>
          </p:nvSpPr>
          <p:spPr bwMode="auto">
            <a:xfrm>
              <a:off x="1966" y="1134"/>
              <a:ext cx="1" cy="62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19"/>
            <p:cNvSpPr>
              <a:spLocks noChangeShapeType="1"/>
            </p:cNvSpPr>
            <p:nvPr/>
          </p:nvSpPr>
          <p:spPr bwMode="auto">
            <a:xfrm>
              <a:off x="152" y="1769"/>
              <a:ext cx="627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20"/>
            <p:cNvSpPr>
              <a:spLocks noChangeShapeType="1"/>
            </p:cNvSpPr>
            <p:nvPr/>
          </p:nvSpPr>
          <p:spPr bwMode="auto">
            <a:xfrm>
              <a:off x="152" y="1134"/>
              <a:ext cx="1" cy="62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21"/>
            <p:cNvSpPr>
              <a:spLocks noChangeArrowheads="1"/>
            </p:cNvSpPr>
            <p:nvPr/>
          </p:nvSpPr>
          <p:spPr bwMode="auto">
            <a:xfrm>
              <a:off x="779" y="1587"/>
              <a:ext cx="317" cy="318"/>
            </a:xfrm>
            <a:prstGeom prst="flowChartSummingJunction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7211" name="Line 22"/>
            <p:cNvSpPr>
              <a:spLocks noChangeShapeType="1"/>
            </p:cNvSpPr>
            <p:nvPr/>
          </p:nvSpPr>
          <p:spPr bwMode="auto">
            <a:xfrm>
              <a:off x="1096" y="1769"/>
              <a:ext cx="87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23"/>
            <p:cNvSpPr>
              <a:spLocks/>
            </p:cNvSpPr>
            <p:nvPr/>
          </p:nvSpPr>
          <p:spPr bwMode="auto">
            <a:xfrm>
              <a:off x="144" y="1131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8675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660066"/>
                </a:solidFill>
                <a:latin typeface="Times New Roman" pitchFamily="18" charset="0"/>
              </a:rPr>
              <a:t>Mặc dù thay đổi vị trí các bộ phận trong mạch thì khi đóng khóa K vẫn đảm bảo mạch điện kín và đèn sáng.</a:t>
            </a:r>
          </a:p>
        </p:txBody>
      </p:sp>
      <p:pic>
        <p:nvPicPr>
          <p:cNvPr id="53373" name="Picture 125" descr="bong 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75" name="Picture 127" descr="250220132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391" name="Group 143"/>
          <p:cNvGrpSpPr>
            <a:grpSpLocks/>
          </p:cNvGrpSpPr>
          <p:nvPr/>
        </p:nvGrpSpPr>
        <p:grpSpPr bwMode="auto">
          <a:xfrm>
            <a:off x="4330700" y="2298700"/>
            <a:ext cx="1765300" cy="2197100"/>
            <a:chOff x="2724" y="731"/>
            <a:chExt cx="1097" cy="1328"/>
          </a:xfrm>
        </p:grpSpPr>
        <p:sp>
          <p:nvSpPr>
            <p:cNvPr id="7190" name="Freeform 133"/>
            <p:cNvSpPr>
              <a:spLocks/>
            </p:cNvSpPr>
            <p:nvPr/>
          </p:nvSpPr>
          <p:spPr bwMode="auto">
            <a:xfrm>
              <a:off x="2724" y="731"/>
              <a:ext cx="1097" cy="1328"/>
            </a:xfrm>
            <a:custGeom>
              <a:avLst/>
              <a:gdLst>
                <a:gd name="T0" fmla="*/ 252 w 1097"/>
                <a:gd name="T1" fmla="*/ 117 h 1328"/>
                <a:gd name="T2" fmla="*/ 244 w 1097"/>
                <a:gd name="T3" fmla="*/ 45 h 1328"/>
                <a:gd name="T4" fmla="*/ 148 w 1097"/>
                <a:gd name="T5" fmla="*/ 101 h 1328"/>
                <a:gd name="T6" fmla="*/ 132 w 1097"/>
                <a:gd name="T7" fmla="*/ 405 h 1328"/>
                <a:gd name="T8" fmla="*/ 100 w 1097"/>
                <a:gd name="T9" fmla="*/ 509 h 1328"/>
                <a:gd name="T10" fmla="*/ 84 w 1097"/>
                <a:gd name="T11" fmla="*/ 557 h 1328"/>
                <a:gd name="T12" fmla="*/ 132 w 1097"/>
                <a:gd name="T13" fmla="*/ 973 h 1328"/>
                <a:gd name="T14" fmla="*/ 188 w 1097"/>
                <a:gd name="T15" fmla="*/ 1013 h 1328"/>
                <a:gd name="T16" fmla="*/ 260 w 1097"/>
                <a:gd name="T17" fmla="*/ 1053 h 1328"/>
                <a:gd name="T18" fmla="*/ 420 w 1097"/>
                <a:gd name="T19" fmla="*/ 1085 h 1328"/>
                <a:gd name="T20" fmla="*/ 444 w 1097"/>
                <a:gd name="T21" fmla="*/ 1093 h 1328"/>
                <a:gd name="T22" fmla="*/ 460 w 1097"/>
                <a:gd name="T23" fmla="*/ 1117 h 1328"/>
                <a:gd name="T24" fmla="*/ 508 w 1097"/>
                <a:gd name="T25" fmla="*/ 1133 h 1328"/>
                <a:gd name="T26" fmla="*/ 556 w 1097"/>
                <a:gd name="T27" fmla="*/ 1149 h 1328"/>
                <a:gd name="T28" fmla="*/ 804 w 1097"/>
                <a:gd name="T29" fmla="*/ 1149 h 1328"/>
                <a:gd name="T30" fmla="*/ 828 w 1097"/>
                <a:gd name="T31" fmla="*/ 1165 h 1328"/>
                <a:gd name="T32" fmla="*/ 852 w 1097"/>
                <a:gd name="T33" fmla="*/ 1173 h 1328"/>
                <a:gd name="T34" fmla="*/ 1012 w 1097"/>
                <a:gd name="T35" fmla="*/ 1189 h 1328"/>
                <a:gd name="T36" fmla="*/ 1084 w 1097"/>
                <a:gd name="T37" fmla="*/ 1261 h 1328"/>
                <a:gd name="T38" fmla="*/ 1068 w 1097"/>
                <a:gd name="T39" fmla="*/ 1325 h 13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7" h="1328">
                  <a:moveTo>
                    <a:pt x="252" y="117"/>
                  </a:moveTo>
                  <a:cubicBezTo>
                    <a:pt x="249" y="93"/>
                    <a:pt x="263" y="60"/>
                    <a:pt x="244" y="45"/>
                  </a:cubicBezTo>
                  <a:cubicBezTo>
                    <a:pt x="188" y="0"/>
                    <a:pt x="158" y="70"/>
                    <a:pt x="148" y="101"/>
                  </a:cubicBezTo>
                  <a:cubicBezTo>
                    <a:pt x="145" y="201"/>
                    <a:pt x="161" y="307"/>
                    <a:pt x="132" y="405"/>
                  </a:cubicBezTo>
                  <a:cubicBezTo>
                    <a:pt x="122" y="440"/>
                    <a:pt x="110" y="474"/>
                    <a:pt x="100" y="509"/>
                  </a:cubicBezTo>
                  <a:cubicBezTo>
                    <a:pt x="95" y="525"/>
                    <a:pt x="84" y="557"/>
                    <a:pt x="84" y="557"/>
                  </a:cubicBezTo>
                  <a:cubicBezTo>
                    <a:pt x="87" y="697"/>
                    <a:pt x="0" y="929"/>
                    <a:pt x="132" y="973"/>
                  </a:cubicBezTo>
                  <a:cubicBezTo>
                    <a:pt x="145" y="1013"/>
                    <a:pt x="132" y="994"/>
                    <a:pt x="188" y="1013"/>
                  </a:cubicBezTo>
                  <a:cubicBezTo>
                    <a:pt x="212" y="1021"/>
                    <a:pt x="237" y="1042"/>
                    <a:pt x="260" y="1053"/>
                  </a:cubicBezTo>
                  <a:cubicBezTo>
                    <a:pt x="304" y="1075"/>
                    <a:pt x="372" y="1078"/>
                    <a:pt x="420" y="1085"/>
                  </a:cubicBezTo>
                  <a:cubicBezTo>
                    <a:pt x="428" y="1088"/>
                    <a:pt x="437" y="1088"/>
                    <a:pt x="444" y="1093"/>
                  </a:cubicBezTo>
                  <a:cubicBezTo>
                    <a:pt x="452" y="1099"/>
                    <a:pt x="452" y="1112"/>
                    <a:pt x="460" y="1117"/>
                  </a:cubicBezTo>
                  <a:cubicBezTo>
                    <a:pt x="474" y="1126"/>
                    <a:pt x="492" y="1128"/>
                    <a:pt x="508" y="1133"/>
                  </a:cubicBezTo>
                  <a:cubicBezTo>
                    <a:pt x="524" y="1138"/>
                    <a:pt x="556" y="1149"/>
                    <a:pt x="556" y="1149"/>
                  </a:cubicBezTo>
                  <a:cubicBezTo>
                    <a:pt x="648" y="1143"/>
                    <a:pt x="712" y="1134"/>
                    <a:pt x="804" y="1149"/>
                  </a:cubicBezTo>
                  <a:cubicBezTo>
                    <a:pt x="813" y="1151"/>
                    <a:pt x="819" y="1161"/>
                    <a:pt x="828" y="1165"/>
                  </a:cubicBezTo>
                  <a:cubicBezTo>
                    <a:pt x="836" y="1169"/>
                    <a:pt x="844" y="1172"/>
                    <a:pt x="852" y="1173"/>
                  </a:cubicBezTo>
                  <a:cubicBezTo>
                    <a:pt x="905" y="1181"/>
                    <a:pt x="959" y="1183"/>
                    <a:pt x="1012" y="1189"/>
                  </a:cubicBezTo>
                  <a:cubicBezTo>
                    <a:pt x="1065" y="1207"/>
                    <a:pt x="1056" y="1220"/>
                    <a:pt x="1084" y="1261"/>
                  </a:cubicBezTo>
                  <a:cubicBezTo>
                    <a:pt x="1076" y="1328"/>
                    <a:pt x="1097" y="1325"/>
                    <a:pt x="1068" y="132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Rectangle 141"/>
            <p:cNvSpPr>
              <a:spLocks noChangeArrowheads="1"/>
            </p:cNvSpPr>
            <p:nvPr/>
          </p:nvSpPr>
          <p:spPr bwMode="auto">
            <a:xfrm>
              <a:off x="2944" y="840"/>
              <a:ext cx="48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53396" name="Oval 148"/>
          <p:cNvSpPr>
            <a:spLocks noChangeArrowheads="1"/>
          </p:cNvSpPr>
          <p:nvPr/>
        </p:nvSpPr>
        <p:spPr bwMode="auto">
          <a:xfrm>
            <a:off x="6019800" y="4038600"/>
            <a:ext cx="609600" cy="533400"/>
          </a:xfrm>
          <a:prstGeom prst="ellipse">
            <a:avLst/>
          </a:prstGeom>
          <a:gradFill rotWithShape="1">
            <a:gsLst>
              <a:gs pos="0">
                <a:srgbClr val="D2D2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53403" name="Group 155"/>
          <p:cNvGrpSpPr>
            <a:grpSpLocks/>
          </p:cNvGrpSpPr>
          <p:nvPr/>
        </p:nvGrpSpPr>
        <p:grpSpPr bwMode="auto">
          <a:xfrm>
            <a:off x="4927600" y="2260600"/>
            <a:ext cx="2946400" cy="1003300"/>
            <a:chOff x="3120" y="720"/>
            <a:chExt cx="1856" cy="632"/>
          </a:xfrm>
        </p:grpSpPr>
        <p:sp>
          <p:nvSpPr>
            <p:cNvPr id="7188" name="Freeform 153"/>
            <p:cNvSpPr>
              <a:spLocks/>
            </p:cNvSpPr>
            <p:nvPr/>
          </p:nvSpPr>
          <p:spPr bwMode="auto">
            <a:xfrm>
              <a:off x="3141" y="720"/>
              <a:ext cx="1835" cy="632"/>
            </a:xfrm>
            <a:custGeom>
              <a:avLst/>
              <a:gdLst>
                <a:gd name="T0" fmla="*/ 1 w 1835"/>
                <a:gd name="T1" fmla="*/ 168 h 632"/>
                <a:gd name="T2" fmla="*/ 17 w 1835"/>
                <a:gd name="T3" fmla="*/ 48 h 632"/>
                <a:gd name="T4" fmla="*/ 25 w 1835"/>
                <a:gd name="T5" fmla="*/ 24 h 632"/>
                <a:gd name="T6" fmla="*/ 73 w 1835"/>
                <a:gd name="T7" fmla="*/ 8 h 632"/>
                <a:gd name="T8" fmla="*/ 97 w 1835"/>
                <a:gd name="T9" fmla="*/ 0 h 632"/>
                <a:gd name="T10" fmla="*/ 305 w 1835"/>
                <a:gd name="T11" fmla="*/ 8 h 632"/>
                <a:gd name="T12" fmla="*/ 345 w 1835"/>
                <a:gd name="T13" fmla="*/ 40 h 632"/>
                <a:gd name="T14" fmla="*/ 417 w 1835"/>
                <a:gd name="T15" fmla="*/ 72 h 632"/>
                <a:gd name="T16" fmla="*/ 473 w 1835"/>
                <a:gd name="T17" fmla="*/ 136 h 632"/>
                <a:gd name="T18" fmla="*/ 521 w 1835"/>
                <a:gd name="T19" fmla="*/ 168 h 632"/>
                <a:gd name="T20" fmla="*/ 577 w 1835"/>
                <a:gd name="T21" fmla="*/ 232 h 632"/>
                <a:gd name="T22" fmla="*/ 665 w 1835"/>
                <a:gd name="T23" fmla="*/ 368 h 632"/>
                <a:gd name="T24" fmla="*/ 777 w 1835"/>
                <a:gd name="T25" fmla="*/ 448 h 632"/>
                <a:gd name="T26" fmla="*/ 897 w 1835"/>
                <a:gd name="T27" fmla="*/ 512 h 632"/>
                <a:gd name="T28" fmla="*/ 1513 w 1835"/>
                <a:gd name="T29" fmla="*/ 560 h 632"/>
                <a:gd name="T30" fmla="*/ 1657 w 1835"/>
                <a:gd name="T31" fmla="*/ 616 h 632"/>
                <a:gd name="T32" fmla="*/ 1705 w 1835"/>
                <a:gd name="T33" fmla="*/ 632 h 632"/>
                <a:gd name="T34" fmla="*/ 1793 w 1835"/>
                <a:gd name="T35" fmla="*/ 600 h 632"/>
                <a:gd name="T36" fmla="*/ 1777 w 1835"/>
                <a:gd name="T37" fmla="*/ 440 h 632"/>
                <a:gd name="T38" fmla="*/ 1721 w 1835"/>
                <a:gd name="T39" fmla="*/ 344 h 632"/>
                <a:gd name="T40" fmla="*/ 1697 w 1835"/>
                <a:gd name="T41" fmla="*/ 208 h 6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35" h="632">
                  <a:moveTo>
                    <a:pt x="1" y="168"/>
                  </a:moveTo>
                  <a:cubicBezTo>
                    <a:pt x="21" y="107"/>
                    <a:pt x="0" y="179"/>
                    <a:pt x="17" y="48"/>
                  </a:cubicBezTo>
                  <a:cubicBezTo>
                    <a:pt x="18" y="40"/>
                    <a:pt x="18" y="29"/>
                    <a:pt x="25" y="24"/>
                  </a:cubicBezTo>
                  <a:cubicBezTo>
                    <a:pt x="39" y="14"/>
                    <a:pt x="57" y="13"/>
                    <a:pt x="73" y="8"/>
                  </a:cubicBezTo>
                  <a:cubicBezTo>
                    <a:pt x="81" y="5"/>
                    <a:pt x="97" y="0"/>
                    <a:pt x="97" y="0"/>
                  </a:cubicBezTo>
                  <a:cubicBezTo>
                    <a:pt x="166" y="3"/>
                    <a:pt x="236" y="3"/>
                    <a:pt x="305" y="8"/>
                  </a:cubicBezTo>
                  <a:cubicBezTo>
                    <a:pt x="344" y="11"/>
                    <a:pt x="318" y="19"/>
                    <a:pt x="345" y="40"/>
                  </a:cubicBezTo>
                  <a:cubicBezTo>
                    <a:pt x="361" y="53"/>
                    <a:pt x="397" y="65"/>
                    <a:pt x="417" y="72"/>
                  </a:cubicBezTo>
                  <a:cubicBezTo>
                    <a:pt x="427" y="101"/>
                    <a:pt x="449" y="117"/>
                    <a:pt x="473" y="136"/>
                  </a:cubicBezTo>
                  <a:cubicBezTo>
                    <a:pt x="488" y="148"/>
                    <a:pt x="521" y="168"/>
                    <a:pt x="521" y="168"/>
                  </a:cubicBezTo>
                  <a:cubicBezTo>
                    <a:pt x="532" y="200"/>
                    <a:pt x="549" y="213"/>
                    <a:pt x="577" y="232"/>
                  </a:cubicBezTo>
                  <a:cubicBezTo>
                    <a:pt x="595" y="285"/>
                    <a:pt x="617" y="336"/>
                    <a:pt x="665" y="368"/>
                  </a:cubicBezTo>
                  <a:cubicBezTo>
                    <a:pt x="691" y="407"/>
                    <a:pt x="733" y="433"/>
                    <a:pt x="777" y="448"/>
                  </a:cubicBezTo>
                  <a:cubicBezTo>
                    <a:pt x="803" y="487"/>
                    <a:pt x="854" y="498"/>
                    <a:pt x="897" y="512"/>
                  </a:cubicBezTo>
                  <a:cubicBezTo>
                    <a:pt x="1116" y="585"/>
                    <a:pt x="1193" y="555"/>
                    <a:pt x="1513" y="560"/>
                  </a:cubicBezTo>
                  <a:cubicBezTo>
                    <a:pt x="1564" y="577"/>
                    <a:pt x="1607" y="599"/>
                    <a:pt x="1657" y="616"/>
                  </a:cubicBezTo>
                  <a:cubicBezTo>
                    <a:pt x="1673" y="621"/>
                    <a:pt x="1705" y="632"/>
                    <a:pt x="1705" y="632"/>
                  </a:cubicBezTo>
                  <a:cubicBezTo>
                    <a:pt x="1742" y="625"/>
                    <a:pt x="1763" y="620"/>
                    <a:pt x="1793" y="600"/>
                  </a:cubicBezTo>
                  <a:cubicBezTo>
                    <a:pt x="1811" y="546"/>
                    <a:pt x="1835" y="479"/>
                    <a:pt x="1777" y="440"/>
                  </a:cubicBezTo>
                  <a:cubicBezTo>
                    <a:pt x="1755" y="407"/>
                    <a:pt x="1733" y="381"/>
                    <a:pt x="1721" y="344"/>
                  </a:cubicBezTo>
                  <a:cubicBezTo>
                    <a:pt x="1715" y="297"/>
                    <a:pt x="1697" y="254"/>
                    <a:pt x="1697" y="208"/>
                  </a:cubicBezTo>
                </a:path>
              </a:pathLst>
            </a:custGeom>
            <a:noFill/>
            <a:ln w="3810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154"/>
            <p:cNvSpPr>
              <a:spLocks noChangeArrowheads="1"/>
            </p:cNvSpPr>
            <p:nvPr/>
          </p:nvSpPr>
          <p:spPr bwMode="auto">
            <a:xfrm>
              <a:off x="3120" y="864"/>
              <a:ext cx="4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grpSp>
        <p:nvGrpSpPr>
          <p:cNvPr id="53409" name="Group 161"/>
          <p:cNvGrpSpPr>
            <a:grpSpLocks/>
          </p:cNvGrpSpPr>
          <p:nvPr/>
        </p:nvGrpSpPr>
        <p:grpSpPr bwMode="auto">
          <a:xfrm>
            <a:off x="6629400" y="2298700"/>
            <a:ext cx="2514600" cy="2273300"/>
            <a:chOff x="4176" y="728"/>
            <a:chExt cx="1584" cy="1432"/>
          </a:xfrm>
        </p:grpSpPr>
        <p:sp>
          <p:nvSpPr>
            <p:cNvPr id="7186" name="Freeform 159"/>
            <p:cNvSpPr>
              <a:spLocks/>
            </p:cNvSpPr>
            <p:nvPr/>
          </p:nvSpPr>
          <p:spPr bwMode="auto">
            <a:xfrm>
              <a:off x="4204" y="728"/>
              <a:ext cx="1556" cy="1336"/>
            </a:xfrm>
            <a:custGeom>
              <a:avLst/>
              <a:gdLst>
                <a:gd name="T0" fmla="*/ 12 w 1556"/>
                <a:gd name="T1" fmla="*/ 1150 h 1440"/>
                <a:gd name="T2" fmla="*/ 60 w 1556"/>
                <a:gd name="T3" fmla="*/ 1003 h 1440"/>
                <a:gd name="T4" fmla="*/ 164 w 1556"/>
                <a:gd name="T5" fmla="*/ 945 h 1440"/>
                <a:gd name="T6" fmla="*/ 796 w 1556"/>
                <a:gd name="T7" fmla="*/ 939 h 1440"/>
                <a:gd name="T8" fmla="*/ 956 w 1556"/>
                <a:gd name="T9" fmla="*/ 920 h 1440"/>
                <a:gd name="T10" fmla="*/ 988 w 1556"/>
                <a:gd name="T11" fmla="*/ 913 h 1440"/>
                <a:gd name="T12" fmla="*/ 1004 w 1556"/>
                <a:gd name="T13" fmla="*/ 894 h 1440"/>
                <a:gd name="T14" fmla="*/ 1108 w 1556"/>
                <a:gd name="T15" fmla="*/ 868 h 1440"/>
                <a:gd name="T16" fmla="*/ 1156 w 1556"/>
                <a:gd name="T17" fmla="*/ 850 h 1440"/>
                <a:gd name="T18" fmla="*/ 1180 w 1556"/>
                <a:gd name="T19" fmla="*/ 830 h 1440"/>
                <a:gd name="T20" fmla="*/ 1228 w 1556"/>
                <a:gd name="T21" fmla="*/ 817 h 1440"/>
                <a:gd name="T22" fmla="*/ 1252 w 1556"/>
                <a:gd name="T23" fmla="*/ 812 h 1440"/>
                <a:gd name="T24" fmla="*/ 1276 w 1556"/>
                <a:gd name="T25" fmla="*/ 792 h 1440"/>
                <a:gd name="T26" fmla="*/ 1300 w 1556"/>
                <a:gd name="T27" fmla="*/ 786 h 1440"/>
                <a:gd name="T28" fmla="*/ 1316 w 1556"/>
                <a:gd name="T29" fmla="*/ 767 h 1440"/>
                <a:gd name="T30" fmla="*/ 1340 w 1556"/>
                <a:gd name="T31" fmla="*/ 754 h 1440"/>
                <a:gd name="T32" fmla="*/ 1420 w 1556"/>
                <a:gd name="T33" fmla="*/ 658 h 1440"/>
                <a:gd name="T34" fmla="*/ 1556 w 1556"/>
                <a:gd name="T35" fmla="*/ 556 h 1440"/>
                <a:gd name="T36" fmla="*/ 1524 w 1556"/>
                <a:gd name="T37" fmla="*/ 428 h 1440"/>
                <a:gd name="T38" fmla="*/ 1420 w 1556"/>
                <a:gd name="T39" fmla="*/ 0 h 1440"/>
                <a:gd name="T40" fmla="*/ 1380 w 1556"/>
                <a:gd name="T41" fmla="*/ 6 h 1440"/>
                <a:gd name="T42" fmla="*/ 1284 w 1556"/>
                <a:gd name="T43" fmla="*/ 115 h 1440"/>
                <a:gd name="T44" fmla="*/ 1260 w 1556"/>
                <a:gd name="T45" fmla="*/ 185 h 14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56" h="1440">
                  <a:moveTo>
                    <a:pt x="12" y="1440"/>
                  </a:moveTo>
                  <a:cubicBezTo>
                    <a:pt x="16" y="1375"/>
                    <a:pt x="0" y="1296"/>
                    <a:pt x="60" y="1256"/>
                  </a:cubicBezTo>
                  <a:cubicBezTo>
                    <a:pt x="70" y="1225"/>
                    <a:pt x="128" y="1185"/>
                    <a:pt x="164" y="1184"/>
                  </a:cubicBezTo>
                  <a:cubicBezTo>
                    <a:pt x="375" y="1179"/>
                    <a:pt x="585" y="1179"/>
                    <a:pt x="796" y="1176"/>
                  </a:cubicBezTo>
                  <a:cubicBezTo>
                    <a:pt x="852" y="1165"/>
                    <a:pt x="897" y="1157"/>
                    <a:pt x="956" y="1152"/>
                  </a:cubicBezTo>
                  <a:cubicBezTo>
                    <a:pt x="967" y="1149"/>
                    <a:pt x="979" y="1150"/>
                    <a:pt x="988" y="1144"/>
                  </a:cubicBezTo>
                  <a:cubicBezTo>
                    <a:pt x="996" y="1139"/>
                    <a:pt x="996" y="1125"/>
                    <a:pt x="1004" y="1120"/>
                  </a:cubicBezTo>
                  <a:cubicBezTo>
                    <a:pt x="1029" y="1104"/>
                    <a:pt x="1077" y="1096"/>
                    <a:pt x="1108" y="1088"/>
                  </a:cubicBezTo>
                  <a:cubicBezTo>
                    <a:pt x="1123" y="1078"/>
                    <a:pt x="1141" y="1074"/>
                    <a:pt x="1156" y="1064"/>
                  </a:cubicBezTo>
                  <a:cubicBezTo>
                    <a:pt x="1165" y="1058"/>
                    <a:pt x="1170" y="1045"/>
                    <a:pt x="1180" y="1040"/>
                  </a:cubicBezTo>
                  <a:cubicBezTo>
                    <a:pt x="1195" y="1032"/>
                    <a:pt x="1212" y="1029"/>
                    <a:pt x="1228" y="1024"/>
                  </a:cubicBezTo>
                  <a:cubicBezTo>
                    <a:pt x="1236" y="1021"/>
                    <a:pt x="1252" y="1016"/>
                    <a:pt x="1252" y="1016"/>
                  </a:cubicBezTo>
                  <a:cubicBezTo>
                    <a:pt x="1260" y="1008"/>
                    <a:pt x="1267" y="998"/>
                    <a:pt x="1276" y="992"/>
                  </a:cubicBezTo>
                  <a:cubicBezTo>
                    <a:pt x="1283" y="987"/>
                    <a:pt x="1293" y="989"/>
                    <a:pt x="1300" y="984"/>
                  </a:cubicBezTo>
                  <a:cubicBezTo>
                    <a:pt x="1308" y="978"/>
                    <a:pt x="1309" y="967"/>
                    <a:pt x="1316" y="960"/>
                  </a:cubicBezTo>
                  <a:cubicBezTo>
                    <a:pt x="1323" y="953"/>
                    <a:pt x="1332" y="949"/>
                    <a:pt x="1340" y="944"/>
                  </a:cubicBezTo>
                  <a:cubicBezTo>
                    <a:pt x="1365" y="906"/>
                    <a:pt x="1386" y="854"/>
                    <a:pt x="1420" y="824"/>
                  </a:cubicBezTo>
                  <a:cubicBezTo>
                    <a:pt x="1472" y="779"/>
                    <a:pt x="1533" y="764"/>
                    <a:pt x="1556" y="696"/>
                  </a:cubicBezTo>
                  <a:cubicBezTo>
                    <a:pt x="1550" y="640"/>
                    <a:pt x="1542" y="589"/>
                    <a:pt x="1524" y="536"/>
                  </a:cubicBezTo>
                  <a:cubicBezTo>
                    <a:pt x="1522" y="487"/>
                    <a:pt x="1545" y="83"/>
                    <a:pt x="1420" y="0"/>
                  </a:cubicBezTo>
                  <a:cubicBezTo>
                    <a:pt x="1407" y="3"/>
                    <a:pt x="1391" y="0"/>
                    <a:pt x="1380" y="8"/>
                  </a:cubicBezTo>
                  <a:cubicBezTo>
                    <a:pt x="1335" y="43"/>
                    <a:pt x="1344" y="104"/>
                    <a:pt x="1284" y="144"/>
                  </a:cubicBezTo>
                  <a:cubicBezTo>
                    <a:pt x="1274" y="173"/>
                    <a:pt x="1260" y="201"/>
                    <a:pt x="1260" y="232"/>
                  </a:cubicBezTo>
                </a:path>
              </a:pathLst>
            </a:custGeom>
            <a:noFill/>
            <a:ln w="3810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Rectangle 160"/>
            <p:cNvSpPr>
              <a:spLocks noChangeArrowheads="1"/>
            </p:cNvSpPr>
            <p:nvPr/>
          </p:nvSpPr>
          <p:spPr bwMode="auto">
            <a:xfrm>
              <a:off x="4176" y="2064"/>
              <a:ext cx="4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7181" name="Text Box 163"/>
          <p:cNvSpPr txBox="1">
            <a:spLocks noChangeArrowheads="1"/>
          </p:cNvSpPr>
          <p:nvPr/>
        </p:nvSpPr>
        <p:spPr bwMode="auto">
          <a:xfrm>
            <a:off x="304800" y="1066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1. Ký hiệu của một số bộ phận mạch điện:</a:t>
            </a:r>
          </a:p>
        </p:txBody>
      </p:sp>
      <p:sp>
        <p:nvSpPr>
          <p:cNvPr id="7182" name="Text Box 164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183" name="Text Box 165"/>
          <p:cNvSpPr txBox="1">
            <a:spLocks noChangeArrowheads="1"/>
          </p:cNvSpPr>
          <p:nvPr/>
        </p:nvSpPr>
        <p:spPr bwMode="auto">
          <a:xfrm>
            <a:off x="304800" y="15382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2. Sơ đồ mạch điện:</a:t>
            </a:r>
          </a:p>
        </p:txBody>
      </p:sp>
      <p:sp>
        <p:nvSpPr>
          <p:cNvPr id="7184" name="Text Box 166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3" name="C3E63062.wav">
            <a:hlinkClick r:id="" action="ppaction://media"/>
          </p:cNvPr>
          <p:cNvPicPr>
            <a:picLocks noChangeAspect="1"/>
          </p:cNvPicPr>
          <p:nvPr>
            <a:wavAudioFile r:embed="rId1" name="C3E678C4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41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6" grpId="0"/>
      <p:bldP spid="81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228600" y="2286000"/>
            <a:ext cx="8534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170000"/>
              <a:buFont typeface="Wingdings" pitchFamily="2" charset="2"/>
              <a:buNone/>
            </a:pPr>
            <a:r>
              <a:rPr lang="en-US" altLang="vi-VN" sz="2800" b="1">
                <a:solidFill>
                  <a:srgbClr val="CC0000"/>
                </a:solidFill>
              </a:rPr>
              <a:t>      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Kết luận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US" altLang="vi-VN" sz="2400">
                <a:latin typeface="Times New Roman" pitchFamily="18" charset="0"/>
              </a:rPr>
              <a:t>  </a:t>
            </a:r>
            <a:r>
              <a:rPr lang="en-US" altLang="vi-VN" sz="2400" b="1" i="1">
                <a:solidFill>
                  <a:srgbClr val="660066"/>
                </a:solidFill>
                <a:latin typeface="Times New Roman" pitchFamily="18" charset="0"/>
              </a:rPr>
              <a:t>Mạch điện có thể mô tả bằng…………và từ sơ đồ mạch điện có thể ……..mạch điện tương ứng.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400">
              <a:solidFill>
                <a:srgbClr val="660066"/>
              </a:solidFill>
            </a:endParaRP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6477000" y="2286000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sơ đồ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2971800" y="2667000"/>
            <a:ext cx="76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lắp</a:t>
            </a:r>
          </a:p>
        </p:txBody>
      </p:sp>
      <p:pic>
        <p:nvPicPr>
          <p:cNvPr id="61471" name="Picture 31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44"/>
          <p:cNvSpPr txBox="1">
            <a:spLocks noChangeArrowheads="1"/>
          </p:cNvSpPr>
          <p:nvPr/>
        </p:nvSpPr>
        <p:spPr bwMode="auto">
          <a:xfrm>
            <a:off x="304800" y="1066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1. Ký hiệu của một số bộ phận mạch điện:</a:t>
            </a:r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0" y="609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200" name="Text Box 46"/>
          <p:cNvSpPr txBox="1">
            <a:spLocks noChangeArrowheads="1"/>
          </p:cNvSpPr>
          <p:nvPr/>
        </p:nvSpPr>
        <p:spPr bwMode="auto">
          <a:xfrm>
            <a:off x="304800" y="15382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2. Sơ đồ mạch điện:</a:t>
            </a:r>
          </a:p>
        </p:txBody>
      </p:sp>
      <p:sp>
        <p:nvSpPr>
          <p:cNvPr id="8201" name="Text Box 47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grpSp>
        <p:nvGrpSpPr>
          <p:cNvPr id="61488" name="Group 48"/>
          <p:cNvGrpSpPr>
            <a:grpSpLocks/>
          </p:cNvGrpSpPr>
          <p:nvPr/>
        </p:nvGrpSpPr>
        <p:grpSpPr bwMode="auto">
          <a:xfrm>
            <a:off x="5881688" y="3736975"/>
            <a:ext cx="3084512" cy="1906588"/>
            <a:chOff x="249" y="2686"/>
            <a:chExt cx="1835" cy="1091"/>
          </a:xfrm>
        </p:grpSpPr>
        <p:sp>
          <p:nvSpPr>
            <p:cNvPr id="8207" name="Text Box 49"/>
            <p:cNvSpPr txBox="1">
              <a:spLocks noChangeArrowheads="1"/>
            </p:cNvSpPr>
            <p:nvPr/>
          </p:nvSpPr>
          <p:spPr bwMode="auto">
            <a:xfrm>
              <a:off x="249" y="3096"/>
              <a:ext cx="17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1800">
                <a:latin typeface=".VnTifani Heavy" pitchFamily="34" charset="0"/>
              </a:endParaRPr>
            </a:p>
          </p:txBody>
        </p:sp>
        <p:sp>
          <p:nvSpPr>
            <p:cNvPr id="8208" name="Line 50"/>
            <p:cNvSpPr>
              <a:spLocks noChangeShapeType="1"/>
            </p:cNvSpPr>
            <p:nvPr/>
          </p:nvSpPr>
          <p:spPr bwMode="auto">
            <a:xfrm>
              <a:off x="824" y="2794"/>
              <a:ext cx="0" cy="3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51"/>
            <p:cNvSpPr>
              <a:spLocks noChangeShapeType="1"/>
            </p:cNvSpPr>
            <p:nvPr/>
          </p:nvSpPr>
          <p:spPr bwMode="auto">
            <a:xfrm>
              <a:off x="1040" y="2903"/>
              <a:ext cx="0" cy="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52"/>
            <p:cNvSpPr>
              <a:spLocks noChangeShapeType="1"/>
            </p:cNvSpPr>
            <p:nvPr/>
          </p:nvSpPr>
          <p:spPr bwMode="auto">
            <a:xfrm>
              <a:off x="484" y="300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53"/>
            <p:cNvSpPr>
              <a:spLocks noChangeShapeType="1"/>
            </p:cNvSpPr>
            <p:nvPr/>
          </p:nvSpPr>
          <p:spPr bwMode="auto">
            <a:xfrm>
              <a:off x="1044" y="300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Text Box 54"/>
            <p:cNvSpPr txBox="1">
              <a:spLocks noChangeArrowheads="1"/>
            </p:cNvSpPr>
            <p:nvPr/>
          </p:nvSpPr>
          <p:spPr bwMode="auto">
            <a:xfrm>
              <a:off x="591" y="2746"/>
              <a:ext cx="23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400" b="1">
                  <a:solidFill>
                    <a:srgbClr val="0000CC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213" name="Text Box 55"/>
            <p:cNvSpPr txBox="1">
              <a:spLocks noChangeArrowheads="1"/>
            </p:cNvSpPr>
            <p:nvPr/>
          </p:nvSpPr>
          <p:spPr bwMode="auto">
            <a:xfrm>
              <a:off x="1012" y="2686"/>
              <a:ext cx="19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400">
                  <a:solidFill>
                    <a:srgbClr val="0000CC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8214" name="Line 56"/>
            <p:cNvSpPr>
              <a:spLocks noChangeShapeType="1"/>
            </p:cNvSpPr>
            <p:nvPr/>
          </p:nvSpPr>
          <p:spPr bwMode="auto">
            <a:xfrm>
              <a:off x="959" y="2777"/>
              <a:ext cx="0" cy="3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57"/>
            <p:cNvSpPr>
              <a:spLocks noChangeShapeType="1"/>
            </p:cNvSpPr>
            <p:nvPr/>
          </p:nvSpPr>
          <p:spPr bwMode="auto">
            <a:xfrm>
              <a:off x="894" y="2899"/>
              <a:ext cx="0" cy="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6" name="Group 58"/>
            <p:cNvGrpSpPr>
              <a:grpSpLocks/>
            </p:cNvGrpSpPr>
            <p:nvPr/>
          </p:nvGrpSpPr>
          <p:grpSpPr bwMode="auto">
            <a:xfrm>
              <a:off x="1028" y="2688"/>
              <a:ext cx="1056" cy="337"/>
              <a:chOff x="1028" y="2688"/>
              <a:chExt cx="1056" cy="337"/>
            </a:xfrm>
          </p:grpSpPr>
          <p:sp>
            <p:nvSpPr>
              <p:cNvPr id="8223" name="Line 59"/>
              <p:cNvSpPr>
                <a:spLocks noChangeShapeType="1"/>
              </p:cNvSpPr>
              <p:nvPr/>
            </p:nvSpPr>
            <p:spPr bwMode="auto">
              <a:xfrm>
                <a:off x="1028" y="300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Line 60"/>
              <p:cNvSpPr>
                <a:spLocks noChangeShapeType="1"/>
              </p:cNvSpPr>
              <p:nvPr/>
            </p:nvSpPr>
            <p:spPr bwMode="auto">
              <a:xfrm>
                <a:off x="1652" y="300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Oval 61"/>
              <p:cNvSpPr>
                <a:spLocks noChangeArrowheads="1"/>
              </p:cNvSpPr>
              <p:nvPr/>
            </p:nvSpPr>
            <p:spPr bwMode="auto">
              <a:xfrm>
                <a:off x="1460" y="297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226" name="Oval 62"/>
              <p:cNvSpPr>
                <a:spLocks noChangeArrowheads="1"/>
              </p:cNvSpPr>
              <p:nvPr/>
            </p:nvSpPr>
            <p:spPr bwMode="auto">
              <a:xfrm>
                <a:off x="1617" y="297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227" name="Line 63"/>
              <p:cNvSpPr>
                <a:spLocks noChangeShapeType="1"/>
              </p:cNvSpPr>
              <p:nvPr/>
            </p:nvSpPr>
            <p:spPr bwMode="auto">
              <a:xfrm flipV="1">
                <a:off x="1486" y="2907"/>
                <a:ext cx="179" cy="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Text Box 64"/>
              <p:cNvSpPr txBox="1">
                <a:spLocks noChangeArrowheads="1"/>
              </p:cNvSpPr>
              <p:nvPr/>
            </p:nvSpPr>
            <p:spPr bwMode="auto">
              <a:xfrm>
                <a:off x="1316" y="2688"/>
                <a:ext cx="251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600">
                    <a:solidFill>
                      <a:schemeClr val="accent2"/>
                    </a:solidFill>
                    <a:latin typeface="Times New Roman" pitchFamily="18" charset="0"/>
                  </a:rPr>
                  <a:t>K</a:t>
                </a:r>
              </a:p>
            </p:txBody>
          </p:sp>
        </p:grpSp>
        <p:sp>
          <p:nvSpPr>
            <p:cNvPr id="8217" name="Line 65"/>
            <p:cNvSpPr>
              <a:spLocks noChangeShapeType="1"/>
            </p:cNvSpPr>
            <p:nvPr/>
          </p:nvSpPr>
          <p:spPr bwMode="auto">
            <a:xfrm>
              <a:off x="2071" y="3006"/>
              <a:ext cx="1" cy="6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66"/>
            <p:cNvSpPr>
              <a:spLocks noChangeShapeType="1"/>
            </p:cNvSpPr>
            <p:nvPr/>
          </p:nvSpPr>
          <p:spPr bwMode="auto">
            <a:xfrm>
              <a:off x="257" y="3641"/>
              <a:ext cx="6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67"/>
            <p:cNvSpPr>
              <a:spLocks noChangeShapeType="1"/>
            </p:cNvSpPr>
            <p:nvPr/>
          </p:nvSpPr>
          <p:spPr bwMode="auto">
            <a:xfrm>
              <a:off x="257" y="3006"/>
              <a:ext cx="1" cy="6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AutoShape 68"/>
            <p:cNvSpPr>
              <a:spLocks noChangeArrowheads="1"/>
            </p:cNvSpPr>
            <p:nvPr/>
          </p:nvSpPr>
          <p:spPr bwMode="auto">
            <a:xfrm>
              <a:off x="884" y="3459"/>
              <a:ext cx="317" cy="318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8221" name="Line 69"/>
            <p:cNvSpPr>
              <a:spLocks noChangeShapeType="1"/>
            </p:cNvSpPr>
            <p:nvPr/>
          </p:nvSpPr>
          <p:spPr bwMode="auto">
            <a:xfrm>
              <a:off x="1201" y="3641"/>
              <a:ext cx="87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70"/>
            <p:cNvSpPr>
              <a:spLocks/>
            </p:cNvSpPr>
            <p:nvPr/>
          </p:nvSpPr>
          <p:spPr bwMode="auto">
            <a:xfrm>
              <a:off x="249" y="3003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1" name="Line 71"/>
          <p:cNvSpPr>
            <a:spLocks noChangeShapeType="1"/>
          </p:cNvSpPr>
          <p:nvPr/>
        </p:nvSpPr>
        <p:spPr bwMode="auto">
          <a:xfrm>
            <a:off x="5294313" y="4419600"/>
            <a:ext cx="573087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2" name="Line 72"/>
          <p:cNvSpPr>
            <a:spLocks noChangeShapeType="1"/>
          </p:cNvSpPr>
          <p:nvPr/>
        </p:nvSpPr>
        <p:spPr bwMode="auto">
          <a:xfrm flipH="1">
            <a:off x="5294313" y="4800600"/>
            <a:ext cx="573087" cy="1588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3" name="Picture 73" descr="250220132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3523093.wav">
            <a:hlinkClick r:id="" action="ppaction://media"/>
          </p:cNvPr>
          <p:cNvPicPr>
            <a:picLocks noChangeAspect="1"/>
          </p:cNvPicPr>
          <p:nvPr>
            <a:wavAudioFile r:embed="rId1" name="7352EE2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67" grpId="0"/>
      <p:bldP spid="61468" grpId="0"/>
      <p:bldP spid="61469" grpId="0"/>
      <p:bldP spid="61511" grpId="0" animBg="1"/>
      <p:bldP spid="615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6" name="Text Box 220"/>
          <p:cNvSpPr txBox="1">
            <a:spLocks noChangeArrowheads="1"/>
          </p:cNvSpPr>
          <p:nvPr/>
        </p:nvSpPr>
        <p:spPr bwMode="auto">
          <a:xfrm>
            <a:off x="228600" y="2362200"/>
            <a:ext cx="8153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SzPct val="140000"/>
              <a:buFont typeface="Wingdings" pitchFamily="2" charset="2"/>
              <a:buChar char="v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 ước về chiều dòng điện:</a:t>
            </a:r>
            <a:endParaRPr lang="en-US" altLang="vi-VN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CC"/>
              </a:buClr>
              <a:buSzPct val="170000"/>
              <a:buFont typeface="Wingdings" pitchFamily="2" charset="2"/>
              <a:buNone/>
            </a:pPr>
            <a:r>
              <a:rPr lang="en-US" altLang="vi-VN" sz="2400" b="1">
                <a:solidFill>
                  <a:srgbClr val="CC0000"/>
                </a:solidFill>
                <a:cs typeface="Times New Roman" pitchFamily="18" charset="0"/>
              </a:rPr>
              <a:t>    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Chiều dòng điện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là chiều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 cực dương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 dây dẫn và các dụng cụ điện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tới cực âm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của nguồn điện.</a:t>
            </a:r>
            <a:r>
              <a:rPr lang="en-US" altLang="vi-VN" sz="2400" b="1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II. Chiều dòng điện: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6460" name="Picture 76" descr="viet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700338"/>
            <a:ext cx="644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8"/>
          <p:cNvSpPr txBox="1">
            <a:spLocks noChangeArrowheads="1"/>
          </p:cNvSpPr>
          <p:nvPr/>
        </p:nvSpPr>
        <p:spPr bwMode="auto">
          <a:xfrm>
            <a:off x="152400" y="990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9222" name="Text Box 79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pic>
        <p:nvPicPr>
          <p:cNvPr id="4" name="1DB93140.wav">
            <a:hlinkClick r:id="" action="ppaction://media"/>
          </p:cNvPr>
          <p:cNvPicPr>
            <a:picLocks noChangeAspect="1"/>
          </p:cNvPicPr>
          <p:nvPr>
            <a:wavAudioFile r:embed="rId1" name="1DB9ADF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6D83156.wav">
            <a:hlinkClick r:id="" action="ppaction://media"/>
          </p:cNvPr>
          <p:cNvPicPr>
            <a:picLocks noChangeAspect="1"/>
          </p:cNvPicPr>
          <p:nvPr>
            <a:wavAudioFile r:embed="rId2" name="A6D80A4E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436" grpId="0"/>
      <p:bldP spid="16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2819400" y="3657600"/>
            <a:ext cx="3776663" cy="2133600"/>
            <a:chOff x="1768" y="2304"/>
            <a:chExt cx="2379" cy="1344"/>
          </a:xfrm>
        </p:grpSpPr>
        <p:sp>
          <p:nvSpPr>
            <p:cNvPr id="10257" name="Line 197"/>
            <p:cNvSpPr>
              <a:spLocks noChangeShapeType="1"/>
            </p:cNvSpPr>
            <p:nvPr/>
          </p:nvSpPr>
          <p:spPr bwMode="auto">
            <a:xfrm>
              <a:off x="1768" y="3431"/>
              <a:ext cx="30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90"/>
            <p:cNvSpPr>
              <a:spLocks noChangeShapeType="1"/>
            </p:cNvSpPr>
            <p:nvPr/>
          </p:nvSpPr>
          <p:spPr bwMode="auto">
            <a:xfrm>
              <a:off x="2706" y="2506"/>
              <a:ext cx="0" cy="367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91"/>
            <p:cNvSpPr>
              <a:spLocks noChangeShapeType="1"/>
            </p:cNvSpPr>
            <p:nvPr/>
          </p:nvSpPr>
          <p:spPr bwMode="auto">
            <a:xfrm>
              <a:off x="2824" y="2579"/>
              <a:ext cx="0" cy="243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95"/>
            <p:cNvSpPr>
              <a:spLocks noChangeShapeType="1"/>
            </p:cNvSpPr>
            <p:nvPr/>
          </p:nvSpPr>
          <p:spPr bwMode="auto">
            <a:xfrm>
              <a:off x="2352" y="3456"/>
              <a:ext cx="52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7"/>
            <p:cNvSpPr>
              <a:spLocks/>
            </p:cNvSpPr>
            <p:nvPr/>
          </p:nvSpPr>
          <p:spPr bwMode="auto">
            <a:xfrm>
              <a:off x="2068" y="3390"/>
              <a:ext cx="333" cy="2"/>
            </a:xfrm>
            <a:custGeom>
              <a:avLst/>
              <a:gdLst>
                <a:gd name="T0" fmla="*/ 0 w 246"/>
                <a:gd name="T1" fmla="*/ 0 h 1"/>
                <a:gd name="T2" fmla="*/ 1119 w 24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6" h="1">
                  <a:moveTo>
                    <a:pt x="0" y="0"/>
                  </a:moveTo>
                  <a:cubicBezTo>
                    <a:pt x="82" y="0"/>
                    <a:pt x="164" y="0"/>
                    <a:pt x="246" y="0"/>
                  </a:cubicBezTo>
                </a:path>
              </a:pathLst>
            </a:custGeom>
            <a:noFill/>
            <a:ln w="5715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AutoShape 8"/>
            <p:cNvSpPr>
              <a:spLocks noChangeArrowheads="1"/>
            </p:cNvSpPr>
            <p:nvPr/>
          </p:nvSpPr>
          <p:spPr bwMode="auto">
            <a:xfrm>
              <a:off x="2883" y="3220"/>
              <a:ext cx="431" cy="428"/>
            </a:xfrm>
            <a:prstGeom prst="flowChartSummingJunction">
              <a:avLst/>
            </a:prstGeom>
            <a:solidFill>
              <a:srgbClr val="FFFF99"/>
            </a:solidFill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 b="1">
                <a:solidFill>
                  <a:srgbClr val="0000FF"/>
                </a:solidFill>
                <a:latin typeface=".VnTifani Heavy" pitchFamily="34" charset="0"/>
              </a:endParaRPr>
            </a:p>
          </p:txBody>
        </p:sp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2451" y="2304"/>
              <a:ext cx="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400">
                <a:latin typeface=".VnTifani Heavy" pitchFamily="34" charset="0"/>
              </a:endParaRPr>
            </a:p>
          </p:txBody>
        </p:sp>
        <p:sp>
          <p:nvSpPr>
            <p:cNvPr id="10264" name="Text Box 10"/>
            <p:cNvSpPr txBox="1">
              <a:spLocks noChangeArrowheads="1"/>
            </p:cNvSpPr>
            <p:nvPr/>
          </p:nvSpPr>
          <p:spPr bwMode="auto">
            <a:xfrm>
              <a:off x="2427" y="240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.VnTifani Heavy" pitchFamily="34" charset="0"/>
                </a:rPr>
                <a:t>+</a:t>
              </a:r>
            </a:p>
          </p:txBody>
        </p:sp>
        <p:sp>
          <p:nvSpPr>
            <p:cNvPr id="10265" name="Text Box 11"/>
            <p:cNvSpPr txBox="1">
              <a:spLocks noChangeArrowheads="1"/>
            </p:cNvSpPr>
            <p:nvPr/>
          </p:nvSpPr>
          <p:spPr bwMode="auto">
            <a:xfrm>
              <a:off x="2848" y="2390"/>
              <a:ext cx="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CC"/>
                  </a:solidFill>
                  <a:latin typeface=".VnTifani Heavy" pitchFamily="34" charset="0"/>
                </a:rPr>
                <a:t>-</a:t>
              </a:r>
            </a:p>
          </p:txBody>
        </p:sp>
        <p:sp>
          <p:nvSpPr>
            <p:cNvPr id="10266" name="Freeform 12"/>
            <p:cNvSpPr>
              <a:spLocks/>
            </p:cNvSpPr>
            <p:nvPr/>
          </p:nvSpPr>
          <p:spPr bwMode="auto">
            <a:xfrm>
              <a:off x="1776" y="2688"/>
              <a:ext cx="912" cy="768"/>
            </a:xfrm>
            <a:custGeom>
              <a:avLst/>
              <a:gdLst>
                <a:gd name="T0" fmla="*/ 912 w 912"/>
                <a:gd name="T1" fmla="*/ 0 h 768"/>
                <a:gd name="T2" fmla="*/ 0 w 912"/>
                <a:gd name="T3" fmla="*/ 0 h 768"/>
                <a:gd name="T4" fmla="*/ 0 w 91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768">
                  <a:moveTo>
                    <a:pt x="912" y="0"/>
                  </a:moveTo>
                  <a:lnTo>
                    <a:pt x="0" y="0"/>
                  </a:lnTo>
                  <a:lnTo>
                    <a:pt x="0" y="768"/>
                  </a:lnTo>
                </a:path>
              </a:pathLst>
            </a:custGeom>
            <a:noFill/>
            <a:ln w="5715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3"/>
            <p:cNvSpPr>
              <a:spLocks/>
            </p:cNvSpPr>
            <p:nvPr/>
          </p:nvSpPr>
          <p:spPr bwMode="auto">
            <a:xfrm>
              <a:off x="2832" y="2688"/>
              <a:ext cx="1315" cy="773"/>
            </a:xfrm>
            <a:custGeom>
              <a:avLst/>
              <a:gdLst>
                <a:gd name="T0" fmla="*/ 480 w 1315"/>
                <a:gd name="T1" fmla="*/ 773 h 773"/>
                <a:gd name="T2" fmla="*/ 1315 w 1315"/>
                <a:gd name="T3" fmla="*/ 768 h 773"/>
                <a:gd name="T4" fmla="*/ 1301 w 1315"/>
                <a:gd name="T5" fmla="*/ 0 h 773"/>
                <a:gd name="T6" fmla="*/ 0 w 1315"/>
                <a:gd name="T7" fmla="*/ 5 h 7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5" h="773">
                  <a:moveTo>
                    <a:pt x="480" y="773"/>
                  </a:moveTo>
                  <a:lnTo>
                    <a:pt x="1315" y="768"/>
                  </a:lnTo>
                  <a:lnTo>
                    <a:pt x="1301" y="0"/>
                  </a:lnTo>
                  <a:lnTo>
                    <a:pt x="0" y="5"/>
                  </a:lnTo>
                </a:path>
              </a:pathLst>
            </a:custGeom>
            <a:noFill/>
            <a:ln w="5715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Text Box 220"/>
          <p:cNvSpPr txBox="1">
            <a:spLocks noChangeArrowheads="1"/>
          </p:cNvSpPr>
          <p:nvPr/>
        </p:nvSpPr>
        <p:spPr bwMode="auto">
          <a:xfrm>
            <a:off x="228600" y="2362200"/>
            <a:ext cx="8153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SzPct val="140000"/>
              <a:buFont typeface="Wingdings" pitchFamily="2" charset="2"/>
              <a:buChar char="v"/>
            </a:pPr>
            <a:r>
              <a:rPr lang="en-US" altLang="vi-VN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 ước về chiều dòng điện:</a:t>
            </a:r>
            <a:endParaRPr lang="en-US" altLang="vi-VN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CC"/>
              </a:buClr>
              <a:buSzPct val="170000"/>
              <a:buFont typeface="Wingdings" pitchFamily="2" charset="2"/>
              <a:buNone/>
            </a:pPr>
            <a:r>
              <a:rPr lang="en-US" altLang="vi-VN" sz="2400" b="1">
                <a:solidFill>
                  <a:srgbClr val="CC0000"/>
                </a:solidFill>
                <a:cs typeface="Times New Roman" pitchFamily="18" charset="0"/>
              </a:rPr>
              <a:t>    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Chiều dòng điện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là chiều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 cực dương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 dây dẫn và các dụng cụ điện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tới cực âm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của nguồn điện.</a:t>
            </a:r>
            <a:r>
              <a:rPr lang="en-US" altLang="vi-VN" sz="2400" b="1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9442" name="Text Box 226"/>
          <p:cNvSpPr txBox="1">
            <a:spLocks noChangeArrowheads="1"/>
          </p:cNvSpPr>
          <p:nvPr/>
        </p:nvSpPr>
        <p:spPr bwMode="auto">
          <a:xfrm>
            <a:off x="381000" y="58674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CC"/>
              </a:buClr>
              <a:buSzPct val="170000"/>
              <a:buFont typeface="Wingdings" pitchFamily="2" charset="2"/>
              <a:buNone/>
            </a:pPr>
            <a:r>
              <a:rPr lang="en-US" altLang="vi-VN" sz="2400" b="1">
                <a:solidFill>
                  <a:srgbClr val="CC0000"/>
                </a:solidFill>
              </a:rPr>
              <a:t>     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Dòng điện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</a:rPr>
              <a:t> cung cấp bởi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ắc quy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</a:rPr>
              <a:t> hay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pin</a:t>
            </a:r>
            <a:r>
              <a:rPr lang="en-US" altLang="vi-VN" sz="2400" b="1">
                <a:solidFill>
                  <a:schemeClr val="tx2"/>
                </a:solidFill>
                <a:latin typeface="Times New Roman" pitchFamily="18" charset="0"/>
              </a:rPr>
              <a:t> có chiều không đổi gọi là </a:t>
            </a:r>
            <a:r>
              <a:rPr lang="en-US" altLang="vi-VN" sz="2400" b="1">
                <a:solidFill>
                  <a:srgbClr val="CC0000"/>
                </a:solidFill>
                <a:latin typeface="Times New Roman" pitchFamily="18" charset="0"/>
              </a:rPr>
              <a:t>dòng điện một chiều.</a:t>
            </a:r>
            <a:r>
              <a:rPr lang="en-US" altLang="vi-VN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II. Chiều dòng điện: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2835275" y="42672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2827338" y="5454650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6629400" y="52578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6324600" y="4267200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H="1">
            <a:off x="4038600" y="4267200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2832100" y="46482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V="1">
            <a:off x="6589713" y="47244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26"/>
          <p:cNvSpPr txBox="1">
            <a:spLocks noChangeArrowheads="1"/>
          </p:cNvSpPr>
          <p:nvPr/>
        </p:nvSpPr>
        <p:spPr bwMode="auto">
          <a:xfrm>
            <a:off x="152400" y="990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.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vi-VN" altLang="vi-VN" sz="2800" b="1">
                <a:solidFill>
                  <a:srgbClr val="CC0000"/>
                </a:solidFill>
                <a:latin typeface="Times New Roman" pitchFamily="18" charset="0"/>
              </a:rPr>
              <a:t>ơ đồ mạch điện</a:t>
            </a: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vi-VN" altLang="vi-V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254" name="Text Box 27"/>
          <p:cNvSpPr txBox="1">
            <a:spLocks noChangeArrowheads="1"/>
          </p:cNvSpPr>
          <p:nvPr/>
        </p:nvSpPr>
        <p:spPr bwMode="auto">
          <a:xfrm>
            <a:off x="0" y="165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900" b="1">
                <a:solidFill>
                  <a:srgbClr val="FF0000"/>
                </a:solidFill>
                <a:latin typeface="Times New Roman" pitchFamily="18" charset="0"/>
              </a:rPr>
              <a:t>BÀI 21: SƠ ĐỒ MẠCH ĐIỆN – CHIỀU DÒNG ĐIỆN</a:t>
            </a:r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3962400" y="54864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E8B63187.wav">
            <a:hlinkClick r:id="" action="ppaction://media"/>
          </p:cNvPr>
          <p:cNvPicPr>
            <a:picLocks noChangeAspect="1"/>
          </p:cNvPicPr>
          <p:nvPr>
            <a:wavAudioFile r:embed="rId1" name="E8B68EA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06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375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342 L -0.00087 0.14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532 L 0.03663 -0.00532 L 0.03663 -0.01643 L 0.08663 -0.01643 L 0.08663 0.00579 L 0.1783 0.00579 L 0.38663 0.00579 " pathEditMode="relative" rAng="0" ptsTypes="AAAAAAA">
                                      <p:cBhvr>
                                        <p:cTn id="38" dur="2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208 L -0.00157 -0.1465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584 -2.22222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9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9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442" grpId="0"/>
      <p:bldP spid="62481" grpId="0" animBg="1"/>
      <p:bldP spid="62481" grpId="1" animBg="1"/>
      <p:bldP spid="62481" grpId="2" animBg="1"/>
      <p:bldP spid="62482" grpId="0" animBg="1"/>
      <p:bldP spid="62482" grpId="1" animBg="1"/>
      <p:bldP spid="62482" grpId="2" animBg="1"/>
      <p:bldP spid="62483" grpId="0" animBg="1"/>
      <p:bldP spid="62483" grpId="1" animBg="1"/>
      <p:bldP spid="62483" grpId="2" animBg="1"/>
      <p:bldP spid="62484" grpId="0" animBg="1"/>
      <p:bldP spid="62484" grpId="1" animBg="1"/>
      <p:bldP spid="62484" grpId="2" animBg="1"/>
      <p:bldP spid="62485" grpId="0" animBg="1"/>
      <p:bldP spid="62485" grpId="1" animBg="1"/>
      <p:bldP spid="62485" grpId="2" animBg="1"/>
      <p:bldP spid="62486" grpId="0" animBg="1"/>
      <p:bldP spid="62487" grpId="0" animBg="1"/>
      <p:bldP spid="624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4&quot;/&gt;&lt;property id=&quot;20307&quot; value=&quot;264&quot;/&gt;&lt;/object&gt;&lt;object type=&quot;3&quot; unique_id=&quot;10011&quot;&gt;&lt;property id=&quot;20148&quot; value=&quot;5&quot;/&gt;&lt;property id=&quot;20300&quot; value=&quot;Slide 5&quot;/&gt;&lt;property id=&quot;20307&quot; value=&quot;265&quot;/&gt;&lt;/object&gt;&lt;object type=&quot;3&quot; unique_id=&quot;10014&quot;&gt;&lt;property id=&quot;20148&quot; value=&quot;5&quot;/&gt;&lt;property id=&quot;20300&quot; value=&quot;Slide 8&quot;/&gt;&lt;property id=&quot;20307&quot; value=&quot;268&quot;/&gt;&lt;/object&gt;&lt;object type=&quot;3&quot; unique_id=&quot;10022&quot;&gt;&lt;property id=&quot;20148&quot; value=&quot;5&quot;/&gt;&lt;property id=&quot;20300&quot; value=&quot;Slide 16&quot;/&gt;&lt;property id=&quot;20307&quot; value=&quot;276&quot;/&gt;&lt;/object&gt;&lt;object type=&quot;3&quot; unique_id=&quot;10026&quot;&gt;&lt;property id=&quot;20148&quot; value=&quot;5&quot;/&gt;&lt;property id=&quot;20300&quot; value=&quot;Slide 1&quot;/&gt;&lt;property id=&quot;20307&quot; value=&quot;296&quot;/&gt;&lt;/object&gt;&lt;object type=&quot;3&quot; unique_id=&quot;10028&quot;&gt;&lt;property id=&quot;20148&quot; value=&quot;5&quot;/&gt;&lt;property id=&quot;20300&quot; value=&quot;Slide 2&quot;/&gt;&lt;property id=&quot;20307&quot; value=&quot;304&quot;/&gt;&lt;/object&gt;&lt;object type=&quot;3&quot; unique_id=&quot;10029&quot;&gt;&lt;property id=&quot;20148&quot; value=&quot;5&quot;/&gt;&lt;property id=&quot;20300&quot; value=&quot;Slide 3&quot;/&gt;&lt;property id=&quot;20307&quot; value=&quot;279&quot;/&gt;&lt;/object&gt;&lt;object type=&quot;3&quot; unique_id=&quot;10030&quot;&gt;&lt;property id=&quot;20148&quot; value=&quot;5&quot;/&gt;&lt;property id=&quot;20300&quot; value=&quot;Slide 6&quot;/&gt;&lt;property id=&quot;20307&quot; value=&quot;298&quot;/&gt;&lt;/object&gt;&lt;object type=&quot;3&quot; unique_id=&quot;10031&quot;&gt;&lt;property id=&quot;20148&quot; value=&quot;5&quot;/&gt;&lt;property id=&quot;20300&quot; value=&quot;Slide 7&quot;/&gt;&lt;property id=&quot;20307&quot; value=&quot;305&quot;/&gt;&lt;/object&gt;&lt;object type=&quot;3&quot; unique_id=&quot;10032&quot;&gt;&lt;property id=&quot;20148&quot; value=&quot;5&quot;/&gt;&lt;property id=&quot;20300&quot; value=&quot;Slide 9&quot;/&gt;&lt;property id=&quot;20307&quot; value=&quot;306&quot;/&gt;&lt;/object&gt;&lt;object type=&quot;3&quot; unique_id=&quot;10033&quot;&gt;&lt;property id=&quot;20148&quot; value=&quot;5&quot;/&gt;&lt;property id=&quot;20300&quot; value=&quot;Slide 10&quot;/&gt;&lt;property id=&quot;20307&quot; value=&quot;309&quot;/&gt;&lt;/object&gt;&lt;object type=&quot;3&quot; unique_id=&quot;10034&quot;&gt;&lt;property id=&quot;20148&quot; value=&quot;5&quot;/&gt;&lt;property id=&quot;20300&quot; value=&quot;Slide 11&quot;/&gt;&lt;property id=&quot;20307&quot; value=&quot;299&quot;/&gt;&lt;/object&gt;&lt;object type=&quot;3&quot; unique_id=&quot;10035&quot;&gt;&lt;property id=&quot;20148&quot; value=&quot;5&quot;/&gt;&lt;property id=&quot;20300&quot; value=&quot;Slide 12&quot;/&gt;&lt;property id=&quot;20307&quot; value=&quot;300&quot;/&gt;&lt;/object&gt;&lt;object type=&quot;3&quot; unique_id=&quot;10036&quot;&gt;&lt;property id=&quot;20148&quot; value=&quot;5&quot;/&gt;&lt;property id=&quot;20300&quot; value=&quot;Slide 13&quot;/&gt;&lt;property id=&quot;20307&quot; value=&quot;308&quot;/&gt;&lt;/object&gt;&lt;object type=&quot;3&quot; unique_id=&quot;10037&quot;&gt;&lt;property id=&quot;20148&quot; value=&quot;5&quot;/&gt;&lt;property id=&quot;20300&quot; value=&quot;Slide 14&quot;/&gt;&lt;property id=&quot;20307&quot; value=&quot;301&quot;/&gt;&lt;/object&gt;&lt;object type=&quot;3&quot; unique_id=&quot;10038&quot;&gt;&lt;property id=&quot;20148&quot; value=&quot;5&quot;/&gt;&lt;property id=&quot;20300&quot; value=&quot;Slide 15&quot;/&gt;&lt;property id=&quot;20307&quot; value=&quot;297&quot;/&gt;&lt;/object&gt;&lt;/object&gt;&lt;/object&gt;&lt;/database&gt;"/>
  <p:tag name="ISPRING_LMS_API_VERSION" val="SCORM 2004 (2nd edition)"/>
  <p:tag name="ISPRING_ULTRA_SCORM_COURSE_ID" val="6140951A-7A63-4BD5-8107-F205C12D71F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\uFFFD{E9E76C1C-8B05-4018-863A-3535905BC93C}&quot;,&quot;D:\\nguyenvanth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21 So do mach dien  Chieu dong dien - Copy"/>
  <p:tag name="ISPRING_FIRST_PUBLISH" val="1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3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1065</Words>
  <Application>Microsoft Office PowerPoint</Application>
  <PresentationFormat>On-screen Show (4:3)</PresentationFormat>
  <Paragraphs>167</Paragraphs>
  <Slides>16</Slides>
  <Notes>16</Notes>
  <HiddenSlides>0</HiddenSlides>
  <MMClips>23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Tahoma</vt:lpstr>
      <vt:lpstr>Times New Roman</vt:lpstr>
      <vt:lpstr>.VnTifani Heavy</vt:lpstr>
      <vt:lpstr>Wingdings</vt:lpstr>
      <vt:lpstr>VNI-Vari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21 So do mach dien  Chieu dong dien - Copy</dc:title>
  <dc:creator>HIEU-PHUONG</dc:creator>
  <cp:lastModifiedBy>Microsoft</cp:lastModifiedBy>
  <cp:revision>158</cp:revision>
  <cp:lastPrinted>1601-01-01T00:00:00Z</cp:lastPrinted>
  <dcterms:created xsi:type="dcterms:W3CDTF">1601-01-01T00:00:00Z</dcterms:created>
  <dcterms:modified xsi:type="dcterms:W3CDTF">2020-02-22T11:14:36Z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