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61" r:id="rId3"/>
    <p:sldId id="262" r:id="rId4"/>
    <p:sldId id="263" r:id="rId5"/>
    <p:sldId id="264" r:id="rId6"/>
    <p:sldId id="266" r:id="rId7"/>
    <p:sldId id="267" r:id="rId8"/>
    <p:sldId id="269" r:id="rId9"/>
    <p:sldId id="270" r:id="rId10"/>
    <p:sldId id="271" r:id="rId11"/>
    <p:sldId id="273" r:id="rId12"/>
    <p:sldId id="272" r:id="rId13"/>
    <p:sldId id="268" r:id="rId14"/>
    <p:sldId id="274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0066FF"/>
    <a:srgbClr val="D0CECE"/>
    <a:srgbClr val="EAEAEA"/>
    <a:srgbClr val="DDDDDD"/>
    <a:srgbClr val="6600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E47B8A4-6D10-4EB4-981A-852014A62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75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7B8A4-6D10-4EB4-981A-852014A62BA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7E7D8-147A-44A7-A658-997CED23E3B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8AAE6-6B35-48FC-A031-AD3DB69E1CE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301347-9040-4AFB-A53D-DF8779F6C08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7B8A4-6D10-4EB4-981A-852014A62BA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C2EC00-DD89-43DC-A41E-D21F067CA7B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7B8A4-6D10-4EB4-981A-852014A62BA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7B8A4-6D10-4EB4-981A-852014A62BA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7B8A4-6D10-4EB4-981A-852014A62BA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7B8A4-6D10-4EB4-981A-852014A62BA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7B8A4-6D10-4EB4-981A-852014A62BA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35D37B-89E8-4D9D-9321-CF985BF4CD7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70C09-319D-4B7E-8D1F-D061CC438E1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CAC9B6-E927-40AC-B4CF-8198D21BA3E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I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9246E-7433-44DD-A42D-3B3029950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86861-FFA9-4D88-83F4-CD08D0AB0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027EE-D1C9-4AC4-A197-9B906CB27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94531-80C9-4FC3-B27F-412AB90B0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8631E-B076-4648-9285-399376685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3C9C7-5E6E-4759-B7A8-299090A07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26623-0FB0-4DEB-A68F-D763D269D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DE1B8-5D1F-4288-8EA4-96D49D3E10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0A75-5AA2-4CEC-8947-C6812B70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9FACF-FD3A-4E52-8002-0B0B894E2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FB8B5-7B2E-41D2-A6E8-F97CF79B2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302D8B1-26F8-4C11-9743-95DB939F3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1000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371600" y="533400"/>
            <a:ext cx="2514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u="sng" dirty="0" err="1">
                <a:latin typeface=".VnTime" pitchFamily="34" charset="0"/>
              </a:rPr>
              <a:t>TiÕt</a:t>
            </a:r>
            <a:r>
              <a:rPr lang="en-US" sz="4400" b="1" u="sng" dirty="0">
                <a:latin typeface=".VnTime" pitchFamily="34" charset="0"/>
              </a:rPr>
              <a:t> 84: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1676400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VỀ VĂN BẢN THUYẾT MINH</a:t>
            </a:r>
          </a:p>
        </p:txBody>
      </p:sp>
    </p:spTree>
    <p:custDataLst>
      <p:tags r:id="rId1"/>
    </p:custDataLst>
  </p:cSld>
  <p:clrMapOvr>
    <a:masterClrMapping/>
  </p:clrMapOvr>
  <p:transition advClick="0" advTm="792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EAEAEA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Đề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a  :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Giới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thiệu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một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ñồ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duøng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trong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học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tập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hoặc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trong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sinh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hoạt</a:t>
            </a:r>
            <a:r>
              <a:rPr lang="en-US" altLang="zh-CN" b="1" dirty="0" smtClean="0">
                <a:solidFill>
                  <a:srgbClr val="C00000"/>
                </a:solidFill>
                <a:latin typeface="VNI-Times" pitchFamily="2" charset="0"/>
                <a:ea typeface="宋体" pitchFamily="2" charset="-122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*</a:t>
            </a:r>
            <a:r>
              <a:rPr lang="en-US" altLang="zh-CN" b="1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LËp</a:t>
            </a:r>
            <a:r>
              <a:rPr lang="en-US" altLang="zh-CN" b="1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ý: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-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Tªn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®å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dïng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hình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d¸ng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kÝch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th­íc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mµu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s¾c,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cÊu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t¹o,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c«ng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dông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nh</a:t>
            </a:r>
            <a:r>
              <a:rPr lang="en-US" altLang="zh-CN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ữ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iÒu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cÇn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lưu</a:t>
            </a:r>
            <a:r>
              <a:rPr lang="en-US" altLang="zh-CN" dirty="0" smtClean="0">
                <a:solidFill>
                  <a:srgbClr val="1C1C1C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ý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khi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sö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dông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®å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dïng</a:t>
            </a:r>
            <a:endParaRPr lang="en-US" altLang="zh-CN" dirty="0" smtClean="0">
              <a:solidFill>
                <a:srgbClr val="1C1C1C"/>
              </a:solidFill>
              <a:latin typeface=".VnTime" pitchFamily="34" charset="0"/>
              <a:ea typeface="宋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VD: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ThuyÕt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minh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c¸i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cÆp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s¸ch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*</a:t>
            </a:r>
            <a:r>
              <a:rPr lang="en-US" altLang="zh-CN" b="1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Dµn</a:t>
            </a:r>
            <a:r>
              <a:rPr lang="en-US" altLang="zh-CN" b="1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ý :</a:t>
            </a:r>
          </a:p>
          <a:p>
            <a:pPr eaLnBrk="1" hangingPunct="1">
              <a:buFontTx/>
              <a:buNone/>
            </a:pP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MB: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Giíi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thiÖu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kh¸i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qu¸t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®å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dïng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vµ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c«ng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dông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cña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nã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TB: </a:t>
            </a:r>
            <a:r>
              <a:rPr lang="en-US" altLang="zh-CN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Hình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d¸ng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chÊt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liÖu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kÝch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thước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mµu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s¾c.</a:t>
            </a:r>
          </a:p>
          <a:p>
            <a:pPr eaLnBrk="1" hangingPunct="1">
              <a:buFontTx/>
              <a:buNone/>
            </a:pP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KB: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Nh</a:t>
            </a:r>
            <a:r>
              <a:rPr lang="en-US" altLang="zh-CN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ữ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ng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iÒu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cÇn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lưu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ý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khi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lùa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chän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®Ó </a:t>
            </a:r>
            <a:r>
              <a:rPr lang="en-US" altLang="zh-CN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mua</a:t>
            </a:r>
            <a:r>
              <a:rPr lang="en-US" altLang="zh-CN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.</a:t>
            </a:r>
          </a:p>
          <a:p>
            <a:pPr eaLnBrk="1" hangingPunct="1">
              <a:buFontTx/>
              <a:buNone/>
            </a:pPr>
            <a:endParaRPr lang="en-US" altLang="zh-CN" dirty="0" smtClean="0">
              <a:solidFill>
                <a:srgbClr val="0000FF"/>
              </a:solidFill>
              <a:latin typeface=".VnTime" pitchFamily="34" charset="0"/>
              <a:ea typeface="宋体" pitchFamily="2" charset="-122"/>
            </a:endParaRPr>
          </a:p>
          <a:p>
            <a:pPr eaLnBrk="1" hangingPunct="1">
              <a:buFontTx/>
              <a:buNone/>
            </a:pPr>
            <a:endParaRPr lang="en-US" altLang="zh-CN" dirty="0" smtClean="0">
              <a:solidFill>
                <a:srgbClr val="0000FF"/>
              </a:solidFill>
              <a:latin typeface=".VnTime" pitchFamily="34" charset="0"/>
              <a:ea typeface="宋体" pitchFamily="2" charset="-122"/>
            </a:endParaRPr>
          </a:p>
          <a:p>
            <a:pPr eaLnBrk="1" hangingPunct="1">
              <a:buFontTx/>
              <a:buNone/>
            </a:pPr>
            <a:endParaRPr lang="en-IN" dirty="0" smtClean="0">
              <a:solidFill>
                <a:srgbClr val="0000FF"/>
              </a:solidFill>
              <a:latin typeface=".VnTime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626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41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41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EAEAEA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 :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800" b="1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pPr eaLnBrk="1" hangingPunct="1">
              <a:buNone/>
            </a:pPr>
            <a:r>
              <a:rPr lang="en-US" sz="2800" b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lam ,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trúc,phong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2800" b="1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-MB: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-TB: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:+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                       +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                       +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                       +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800" dirty="0" smtClean="0">
              <a:solidFill>
                <a:srgbClr val="1C1C1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-KB: Ý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800" dirty="0" smtClean="0">
                <a:solidFill>
                  <a:srgbClr val="1C1C1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en-IN" dirty="0" smtClean="0">
              <a:solidFill>
                <a:srgbClr val="0000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481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60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EAEAEA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u="sng" dirty="0" err="1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Đề</a:t>
            </a:r>
            <a:r>
              <a:rPr lang="en-US" altLang="zh-CN" u="sng" dirty="0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u="sng" dirty="0" err="1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bài</a:t>
            </a:r>
            <a:r>
              <a:rPr lang="en-US" altLang="zh-CN" u="sng" dirty="0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c</a:t>
            </a:r>
            <a:r>
              <a:rPr lang="en-US" altLang="zh-CN" dirty="0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: </a:t>
            </a:r>
            <a:r>
              <a:rPr lang="en-US" altLang="zh-CN" dirty="0" err="1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ThuyÕt</a:t>
            </a:r>
            <a:r>
              <a:rPr lang="en-US" altLang="zh-CN" dirty="0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 minh </a:t>
            </a:r>
            <a:r>
              <a:rPr lang="en-US" altLang="zh-CN" dirty="0" err="1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vÒ</a:t>
            </a:r>
            <a:r>
              <a:rPr lang="en-US" altLang="zh-CN" dirty="0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mét</a:t>
            </a:r>
            <a:r>
              <a:rPr lang="en-US" altLang="zh-CN" dirty="0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thÓ</a:t>
            </a:r>
            <a:r>
              <a:rPr lang="en-US" altLang="zh-CN" dirty="0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 lo¹i </a:t>
            </a:r>
            <a:r>
              <a:rPr lang="en-US" altLang="zh-CN" dirty="0" err="1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văn</a:t>
            </a:r>
            <a:r>
              <a:rPr lang="en-US" altLang="zh-CN" dirty="0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dirty="0" err="1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b</a:t>
            </a:r>
            <a:r>
              <a:rPr lang="en-US" altLang="zh-CN" dirty="0" err="1" smtClean="0">
                <a:solidFill>
                  <a:srgbClr val="C00000"/>
                </a:solidFill>
                <a:latin typeface="Times New Roman" pitchFamily="18" charset="0"/>
                <a:ea typeface="宋体" pitchFamily="2" charset="-122"/>
              </a:rPr>
              <a:t>ả</a:t>
            </a:r>
            <a:r>
              <a:rPr lang="en-US" altLang="zh-CN" dirty="0" err="1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n</a:t>
            </a:r>
            <a:r>
              <a:rPr lang="en-US" altLang="zh-CN" dirty="0" smtClean="0">
                <a:solidFill>
                  <a:srgbClr val="C00000"/>
                </a:solidFill>
                <a:latin typeface=".VnTime" pitchFamily="34" charset="0"/>
                <a:ea typeface="宋体" pitchFamily="2" charset="-122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*</a:t>
            </a:r>
            <a:r>
              <a:rPr lang="en-US" altLang="zh-CN" b="1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LËp</a:t>
            </a:r>
            <a:r>
              <a:rPr lang="en-US" altLang="zh-CN" b="1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ý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-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Tªn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thÓ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lo¹i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văn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bản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hiÓu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biÕt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vÒ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những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Æc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iÓm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hình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thøc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thÓ</a:t>
            </a:r>
            <a:endParaRPr lang="en-US" altLang="zh-CN" sz="2400" dirty="0" smtClean="0">
              <a:solidFill>
                <a:srgbClr val="1C1C1C"/>
              </a:solidFill>
              <a:latin typeface=".VnTime" pitchFamily="34" charset="0"/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lo¹i,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tÝnh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chÊt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néi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dung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chñ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yÕu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sè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c©u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chữ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,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c¸ch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gieo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vÇn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nhÞp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VD: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Giíi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thiÖu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vÒ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thÓ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¬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lôc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b¸t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(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Khi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con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tu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hó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* </a:t>
            </a:r>
            <a:r>
              <a:rPr lang="en-US" altLang="zh-CN" b="1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Dàn</a:t>
            </a:r>
            <a:r>
              <a:rPr lang="en-US" altLang="zh-CN" b="1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ý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MB: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Giíi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thiÖu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chung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thÓ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¬,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vÞ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trÝ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cña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nã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èi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víi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nền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văn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ho¸ x·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héi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TB: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Giíi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thiÖu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,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ph©n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tÝch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cô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thÓ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vÒ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néi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dung vµ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hình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thức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của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thể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thơ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.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KB: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Nªu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®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iÓm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cÇn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l­u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ý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hoÆc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s¸ng</a:t>
            </a:r>
            <a:r>
              <a:rPr lang="en-US" altLang="zh-CN" sz="2400" dirty="0" smtClean="0">
                <a:solidFill>
                  <a:srgbClr val="1C1C1C"/>
                </a:solidFill>
                <a:latin typeface=".VnTime" pitchFamily="34" charset="0"/>
                <a:ea typeface="宋体" pitchFamily="2" charset="-122"/>
              </a:rPr>
              <a:t> t¹o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của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thể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thơ</a:t>
            </a:r>
            <a:r>
              <a:rPr lang="en-US" altLang="zh-CN" sz="2400" dirty="0" smtClean="0">
                <a:solidFill>
                  <a:srgbClr val="1C1C1C"/>
                </a:solidFill>
                <a:latin typeface="Times New Roman" pitchFamily="18" charset="0"/>
                <a:ea typeface="宋体" pitchFamily="2" charset="-122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IN" dirty="0" smtClean="0">
              <a:solidFill>
                <a:srgbClr val="1C1C1C"/>
              </a:solidFill>
              <a:latin typeface=".VnTime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523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EAEAEA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: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Giôùi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thieäu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moät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caùch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laøm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moät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ñoà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duøng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hoïc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taäp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(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moät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thí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 </a:t>
            </a:r>
            <a:r>
              <a:rPr lang="en-US" sz="2400" b="1" dirty="0" err="1" smtClean="0">
                <a:solidFill>
                  <a:srgbClr val="C00000"/>
                </a:solidFill>
                <a:latin typeface="VNI-Times" pitchFamily="2" charset="0"/>
              </a:rPr>
              <a:t>nghieäm</a:t>
            </a:r>
            <a:r>
              <a:rPr lang="en-US" sz="2400" b="1" dirty="0" smtClean="0">
                <a:solidFill>
                  <a:srgbClr val="C00000"/>
                </a:solidFill>
                <a:latin typeface="VNI-Times" pitchFamily="2" charset="0"/>
              </a:rPr>
              <a:t> )</a:t>
            </a:r>
          </a:p>
          <a:p>
            <a:pPr eaLnBrk="1" hangingPunct="1"/>
            <a:r>
              <a:rPr lang="en-US" sz="2800" b="1" dirty="0" smtClean="0">
                <a:solidFill>
                  <a:srgbClr val="1C1C1C"/>
                </a:solidFill>
                <a:latin typeface="VNI-Times" pitchFamily="2" charset="0"/>
              </a:rPr>
              <a:t>* </a:t>
            </a:r>
            <a:r>
              <a:rPr lang="en-US" sz="2800" b="1" dirty="0" err="1" smtClean="0">
                <a:solidFill>
                  <a:srgbClr val="1C1C1C"/>
                </a:solidFill>
                <a:latin typeface="VNI-Times" pitchFamily="2" charset="0"/>
              </a:rPr>
              <a:t>Lập</a:t>
            </a:r>
            <a:r>
              <a:rPr lang="en-US" sz="28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1C1C1C"/>
                </a:solidFill>
                <a:latin typeface="VNI-Times" pitchFamily="2" charset="0"/>
              </a:rPr>
              <a:t>yù</a:t>
            </a:r>
            <a:r>
              <a:rPr lang="en-US" sz="2800" b="1" dirty="0" smtClean="0">
                <a:solidFill>
                  <a:srgbClr val="1C1C1C"/>
                </a:solidFill>
                <a:latin typeface="VNI-Times" pitchFamily="2" charset="0"/>
              </a:rPr>
              <a:t> : </a:t>
            </a:r>
          </a:p>
          <a:p>
            <a:pPr eaLnBrk="1" hangingPunct="1"/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Teân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ñoà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duøng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thí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nghieäm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taùc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duïng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hieäu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quaû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muïc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ñích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nguyeân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lieäu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quy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trình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caùch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thöùc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caùc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böôùc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tieán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haønh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thaønh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phaåm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veà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soá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löôïng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vaø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chaát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löôïng</a:t>
            </a:r>
            <a:r>
              <a:rPr lang="en-US" sz="2400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</a:p>
          <a:p>
            <a:pPr eaLnBrk="1" hangingPunct="1"/>
            <a:r>
              <a:rPr lang="en-US" sz="2800" b="1" dirty="0" smtClean="0">
                <a:solidFill>
                  <a:srgbClr val="1C1C1C"/>
                </a:solidFill>
                <a:latin typeface="VNI-Times" pitchFamily="2" charset="0"/>
              </a:rPr>
              <a:t>* </a:t>
            </a:r>
            <a:r>
              <a:rPr lang="en-US" sz="2800" b="1" dirty="0" err="1" smtClean="0">
                <a:solidFill>
                  <a:srgbClr val="1C1C1C"/>
                </a:solidFill>
                <a:latin typeface="VNI-Times" pitchFamily="2" charset="0"/>
              </a:rPr>
              <a:t>Daøn</a:t>
            </a:r>
            <a:r>
              <a:rPr lang="en-US" sz="28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800" b="1" dirty="0" err="1" smtClean="0">
                <a:solidFill>
                  <a:srgbClr val="1C1C1C"/>
                </a:solidFill>
                <a:latin typeface="VNI-Times" pitchFamily="2" charset="0"/>
              </a:rPr>
              <a:t>yù</a:t>
            </a:r>
            <a:r>
              <a:rPr lang="en-US" sz="2800" b="1" dirty="0" smtClean="0">
                <a:solidFill>
                  <a:srgbClr val="1C1C1C"/>
                </a:solidFill>
                <a:latin typeface="VNI-Times" pitchFamily="2" charset="0"/>
              </a:rPr>
              <a:t>:</a:t>
            </a:r>
          </a:p>
          <a:p>
            <a:pPr eaLnBrk="1" hangingPunct="1"/>
            <a:r>
              <a:rPr lang="en-US" sz="2400" dirty="0" smtClean="0">
                <a:solidFill>
                  <a:srgbClr val="1C1C1C"/>
                </a:solidFill>
                <a:latin typeface="VNI-Times" pitchFamily="2" charset="0"/>
              </a:rPr>
              <a:t>- 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MB: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Giôùi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thieäu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teân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ñoà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duøng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thí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nghieäm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muïc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ñích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taùc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duïng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cuûa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noù</a:t>
            </a:r>
            <a:endParaRPr lang="en-US" sz="2400" b="1" dirty="0" smtClean="0">
              <a:solidFill>
                <a:srgbClr val="1C1C1C"/>
              </a:solidFill>
              <a:latin typeface="VNI-Times" pitchFamily="2" charset="0"/>
            </a:endParaRPr>
          </a:p>
          <a:p>
            <a:pPr eaLnBrk="1" hangingPunct="1"/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- TB: +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Nguyeân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lieäu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soá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löôïng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. . .</a:t>
            </a:r>
          </a:p>
          <a:p>
            <a:pPr eaLnBrk="1" hangingPunct="1"/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          + Qui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trình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caùch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thöùc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tieán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haønh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cuï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theå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töøng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böôùc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töøng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khaâu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töø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ñaàu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cho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ñeán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khi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hoaøn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thaønh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.</a:t>
            </a:r>
          </a:p>
          <a:p>
            <a:pPr eaLnBrk="1" hangingPunct="1"/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           +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Chaát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löôïng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thaønh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phaåm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keát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quaû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thí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nghieäm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.</a:t>
            </a:r>
          </a:p>
          <a:p>
            <a:pPr eaLnBrk="1" hangingPunct="1"/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- KB: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Nhöõng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ñieàu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caàn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löu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yù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giaûi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quyeát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tình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huoáng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trong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quaù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trình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tieán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haønh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 ,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yù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nghóa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ñoái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vôùi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cuoäc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</a:t>
            </a:r>
            <a:r>
              <a:rPr lang="en-US" sz="2400" b="1" dirty="0" err="1" smtClean="0">
                <a:solidFill>
                  <a:srgbClr val="1C1C1C"/>
                </a:solidFill>
                <a:latin typeface="VNI-Times" pitchFamily="2" charset="0"/>
              </a:rPr>
              <a:t>soáng</a:t>
            </a:r>
            <a:r>
              <a:rPr lang="en-US" sz="2400" b="1" dirty="0" smtClean="0">
                <a:solidFill>
                  <a:srgbClr val="1C1C1C"/>
                </a:solidFill>
                <a:latin typeface="VNI-Times" pitchFamily="2" charset="0"/>
              </a:rPr>
              <a:t> .</a:t>
            </a:r>
          </a:p>
        </p:txBody>
      </p:sp>
    </p:spTree>
    <p:custDataLst>
      <p:tags r:id="rId1"/>
    </p:custDataLst>
  </p:cSld>
  <p:clrMapOvr>
    <a:masterClrMapping/>
  </p:clrMapOvr>
  <p:transition advClick="0" advTm="511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639762"/>
          </a:xfrm>
        </p:spPr>
        <p:txBody>
          <a:bodyPr/>
          <a:lstStyle/>
          <a:p>
            <a:pPr eaLnBrk="1" hangingPunct="1"/>
            <a:r>
              <a:rPr lang="en-US" sz="3200" b="1" dirty="0" err="1" smtClean="0">
                <a:solidFill>
                  <a:srgbClr val="C00000"/>
                </a:solidFill>
                <a:latin typeface="VNI-Times" pitchFamily="2" charset="0"/>
              </a:rPr>
              <a:t>Baøi</a:t>
            </a:r>
            <a:r>
              <a:rPr lang="en-US" sz="32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VNI-Times" pitchFamily="2" charset="0"/>
              </a:rPr>
              <a:t>taäp</a:t>
            </a:r>
            <a:r>
              <a:rPr lang="en-US" sz="3200" b="1" dirty="0" smtClean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</a:rPr>
              <a:t>: </a:t>
            </a:r>
            <a:r>
              <a:rPr lang="en-US" sz="2800" b="1" dirty="0" err="1" smtClean="0">
                <a:solidFill>
                  <a:srgbClr val="C00000"/>
                </a:solidFill>
              </a:rPr>
              <a:t>Tập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viết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đoạn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văn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theo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các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đề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bài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sau</a:t>
            </a:r>
            <a:r>
              <a:rPr lang="en-US" sz="2800" dirty="0" smtClean="0">
                <a:solidFill>
                  <a:srgbClr val="C00000"/>
                </a:solidFill>
              </a:rPr>
              <a:t>:</a:t>
            </a:r>
            <a:endParaRPr lang="en-IN" sz="2800" dirty="0" smtClean="0">
              <a:solidFill>
                <a:srgbClr val="C000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86800" cy="4983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a.Giới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b.Giới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c.Thuyết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d.Giới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e.Thuyết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g.Giới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phẩm,một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Nam.</a:t>
            </a:r>
            <a:endParaRPr lang="en-IN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394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727950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80000"/>
              </a:lnSpc>
              <a:spcBef>
                <a:spcPct val="50000"/>
              </a:spcBef>
              <a:buFontTx/>
              <a:buAutoNum type="romanUcPeriod"/>
            </a:pPr>
            <a:endParaRPr lang="en-US" sz="3200" b="1" u="sng" dirty="0">
              <a:solidFill>
                <a:srgbClr val="FF3300"/>
              </a:solidFill>
              <a:latin typeface=".VnTime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  <a:buFontTx/>
              <a:buAutoNum type="romanUcPeriod"/>
            </a:pPr>
            <a:r>
              <a:rPr lang="en-US" sz="3200" b="1" u="sng" dirty="0">
                <a:solidFill>
                  <a:srgbClr val="FF3300"/>
                </a:solidFill>
                <a:latin typeface=".VnTime" pitchFamily="34" charset="0"/>
              </a:rPr>
              <a:t>¤n </a:t>
            </a:r>
            <a:r>
              <a:rPr lang="en-US" sz="3200" b="1" u="sng" dirty="0" err="1">
                <a:solidFill>
                  <a:srgbClr val="FF3300"/>
                </a:solidFill>
                <a:latin typeface=".VnTime" pitchFamily="34" charset="0"/>
              </a:rPr>
              <a:t>tËp</a:t>
            </a:r>
            <a:r>
              <a:rPr lang="en-US" sz="3200" b="1" u="sng" dirty="0">
                <a:solidFill>
                  <a:srgbClr val="FF3300"/>
                </a:solidFill>
                <a:latin typeface=".VnTime" pitchFamily="34" charset="0"/>
              </a:rPr>
              <a:t> </a:t>
            </a:r>
            <a:r>
              <a:rPr lang="en-US" sz="3200" b="1" u="sng" dirty="0" err="1">
                <a:solidFill>
                  <a:srgbClr val="FF3300"/>
                </a:solidFill>
                <a:latin typeface=".VnTime" pitchFamily="34" charset="0"/>
              </a:rPr>
              <a:t>lÝ</a:t>
            </a:r>
            <a:r>
              <a:rPr lang="en-US" sz="3200" b="1" u="sng" dirty="0">
                <a:solidFill>
                  <a:srgbClr val="FF3300"/>
                </a:solidFill>
                <a:latin typeface=".VnTime" pitchFamily="34" charset="0"/>
              </a:rPr>
              <a:t> </a:t>
            </a:r>
            <a:r>
              <a:rPr lang="en-US" sz="3200" b="1" u="sng" dirty="0" err="1">
                <a:solidFill>
                  <a:srgbClr val="FF3300"/>
                </a:solidFill>
                <a:latin typeface=".VnTime" pitchFamily="34" charset="0"/>
              </a:rPr>
              <a:t>thuyÕt</a:t>
            </a:r>
            <a:endParaRPr lang="en-US" sz="3200" b="1" u="sng" dirty="0">
              <a:solidFill>
                <a:srgbClr val="FF3300"/>
              </a:solidFill>
              <a:latin typeface=".VnTime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>
                <a:solidFill>
                  <a:srgbClr val="660033"/>
                </a:solidFill>
                <a:latin typeface=".VnTime" pitchFamily="34" charset="0"/>
              </a:rPr>
              <a:t>1.Vai </a:t>
            </a:r>
            <a:r>
              <a:rPr lang="en-US" sz="2800" b="1" u="sng" dirty="0" err="1">
                <a:solidFill>
                  <a:srgbClr val="660033"/>
                </a:solidFill>
                <a:latin typeface=".VnTime" pitchFamily="34" charset="0"/>
              </a:rPr>
              <a:t>trß</a:t>
            </a:r>
            <a:r>
              <a:rPr lang="en-US" sz="2800" b="1" u="sng" dirty="0">
                <a:solidFill>
                  <a:srgbClr val="660033"/>
                </a:solidFill>
                <a:latin typeface=".VnTime" pitchFamily="34" charset="0"/>
              </a:rPr>
              <a:t>, </a:t>
            </a:r>
            <a:r>
              <a:rPr lang="en-US" sz="2800" b="1" u="sng" dirty="0" err="1">
                <a:solidFill>
                  <a:srgbClr val="660033"/>
                </a:solidFill>
                <a:latin typeface=".VnTime" pitchFamily="34" charset="0"/>
              </a:rPr>
              <a:t>tÝnh</a:t>
            </a:r>
            <a:r>
              <a:rPr lang="en-US" sz="28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2800" b="1" u="sng" dirty="0" err="1">
                <a:solidFill>
                  <a:srgbClr val="660033"/>
                </a:solidFill>
                <a:latin typeface=".VnTime" pitchFamily="34" charset="0"/>
              </a:rPr>
              <a:t>chÊt</a:t>
            </a:r>
            <a:r>
              <a:rPr lang="en-US" sz="2800" b="1" u="sng" dirty="0">
                <a:solidFill>
                  <a:srgbClr val="660033"/>
                </a:solidFill>
                <a:latin typeface=".VnTime" pitchFamily="34" charset="0"/>
              </a:rPr>
              <a:t>, </a:t>
            </a:r>
            <a:r>
              <a:rPr lang="en-US" sz="2800" b="1" u="sng" dirty="0" err="1">
                <a:solidFill>
                  <a:srgbClr val="660033"/>
                </a:solidFill>
                <a:latin typeface=".VnTime" pitchFamily="34" charset="0"/>
              </a:rPr>
              <a:t>t¸c</a:t>
            </a:r>
            <a:r>
              <a:rPr lang="en-US" sz="28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2800" b="1" u="sng" dirty="0" err="1">
                <a:solidFill>
                  <a:srgbClr val="660033"/>
                </a:solidFill>
                <a:latin typeface=".VnTime" pitchFamily="34" charset="0"/>
              </a:rPr>
              <a:t>dông</a:t>
            </a:r>
            <a:r>
              <a:rPr lang="en-US" sz="28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2800" b="1" u="sng" dirty="0" err="1">
                <a:solidFill>
                  <a:srgbClr val="660033"/>
                </a:solidFill>
                <a:latin typeface=".VnTime" pitchFamily="34" charset="0"/>
              </a:rPr>
              <a:t>cña</a:t>
            </a:r>
            <a:r>
              <a:rPr lang="en-US" sz="28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2800" b="1" u="sng" dirty="0" err="1">
                <a:solidFill>
                  <a:srgbClr val="660033"/>
                </a:solidFill>
                <a:latin typeface=".VnTime" pitchFamily="34" charset="0"/>
              </a:rPr>
              <a:t>v¨n</a:t>
            </a:r>
            <a:r>
              <a:rPr lang="en-US" sz="28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2800" b="1" u="sng" dirty="0" err="1">
                <a:solidFill>
                  <a:srgbClr val="660033"/>
                </a:solidFill>
                <a:latin typeface=".VnTime" pitchFamily="34" charset="0"/>
              </a:rPr>
              <a:t>thuyÕt</a:t>
            </a:r>
            <a:r>
              <a:rPr lang="en-US" sz="2800" b="1" u="sng" dirty="0">
                <a:solidFill>
                  <a:srgbClr val="660033"/>
                </a:solidFill>
                <a:latin typeface=".VnTime" pitchFamily="34" charset="0"/>
              </a:rPr>
              <a:t> minh: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.VnTime" pitchFamily="34" charset="0"/>
              </a:rPr>
              <a:t>   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Vai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trß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:  Lµ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v¨n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b¶n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th«ng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dông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trong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mäi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lÜnh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vùc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cña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®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êi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sèng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 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TÝnh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chÊt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: Lµ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v¨n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b¶n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cã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tÝnh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tri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thøc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kh¸ch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quan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cung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cÊp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tri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thøc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chÝnh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x¸c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h÷u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Ých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 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T¸c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dông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: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Cung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cÊp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tri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thøc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(®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Æc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®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iÓm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tÝnh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chÊt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…)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vÒ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c¸c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hiÖn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sù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vËt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cña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®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êi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sèng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tù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nhiªn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vµ x·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héi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 marL="457200" indent="-457200">
              <a:lnSpc>
                <a:spcPct val="80000"/>
              </a:lnSpc>
              <a:spcBef>
                <a:spcPct val="50000"/>
              </a:spcBef>
            </a:pPr>
            <a:endParaRPr lang="en-US" sz="3600" dirty="0">
              <a:solidFill>
                <a:srgbClr val="0000FF"/>
              </a:solidFill>
              <a:latin typeface=".VnTime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</a:pPr>
            <a:endParaRPr lang="en-US" sz="3600" dirty="0">
              <a:solidFill>
                <a:srgbClr val="0000FF"/>
              </a:solidFill>
              <a:latin typeface=".VnTime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ct val="50000"/>
              </a:spcBef>
            </a:pPr>
            <a:endParaRPr lang="en-US" sz="3600" dirty="0">
              <a:solidFill>
                <a:srgbClr val="0000FF"/>
              </a:solidFill>
              <a:latin typeface=".VnTime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435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-7620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660033"/>
                </a:solidFill>
                <a:latin typeface=".VnTime" pitchFamily="34" charset="0"/>
              </a:rPr>
              <a:t>2.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Sù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kh¸c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nhau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gi÷a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v¨n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b¶n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thuyÕt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minh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víi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c¸c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v¨n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b¶n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kh¸c</a:t>
            </a:r>
            <a:endParaRPr lang="en-US" sz="3600" b="1" u="sng" dirty="0">
              <a:solidFill>
                <a:srgbClr val="660033"/>
              </a:solidFill>
              <a:latin typeface=".VnTime" pitchFamily="34" charset="0"/>
            </a:endParaRPr>
          </a:p>
        </p:txBody>
      </p:sp>
      <p:graphicFrame>
        <p:nvGraphicFramePr>
          <p:cNvPr id="15403" name="Group 43"/>
          <p:cNvGraphicFramePr>
            <a:graphicFrameLocks noGrp="1"/>
          </p:cNvGraphicFramePr>
          <p:nvPr/>
        </p:nvGraphicFramePr>
        <p:xfrm>
          <a:off x="0" y="1219200"/>
          <a:ext cx="9144000" cy="5105400"/>
        </p:xfrm>
        <a:graphic>
          <a:graphicData uri="http://schemas.openxmlformats.org/drawingml/2006/table">
            <a:tbl>
              <a:tblPr/>
              <a:tblGrid>
                <a:gridCol w="1066800"/>
                <a:gridCol w="1981200"/>
                <a:gridCol w="1600200"/>
                <a:gridCol w="1600200"/>
                <a:gridCol w="1600200"/>
                <a:gridCol w="1295400"/>
              </a:tblGrid>
              <a:tr h="1362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H" pitchFamily="34" charset="0"/>
                        </a:rPr>
                        <a:t>V¨n thuyÕt minh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H" pitchFamily="34" charset="0"/>
                        </a:rPr>
                        <a:t>V¨n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H" pitchFamily="34" charset="0"/>
                        </a:rPr>
                        <a:t> tù  sù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H" pitchFamily="34" charset="0"/>
                        </a:rPr>
                        <a:t>V¨n miªu t¶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H" pitchFamily="34" charset="0"/>
                        </a:rPr>
                        <a:t>V¨n biÓu c¶m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H" pitchFamily="34" charset="0"/>
                        </a:rPr>
                        <a:t>V¨n nghÞ luËn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§Æc ®iÓm (tÝnh chÊt)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1295400" y="4495800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>
              <a:latin typeface=".VnTime" pitchFamily="34" charset="0"/>
            </a:endParaRP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066800" y="2794000"/>
            <a:ext cx="19050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Tri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thøc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chÝnh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x¸c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kh¸ch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quan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vÒ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sù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vËt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hiÖn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t­îng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3048000" y="2819400"/>
            <a:ext cx="1524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KÓ l¹i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sù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viÖc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nh©n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vËt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theo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mét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tr×nh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tù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4648200" y="2743200"/>
            <a:ext cx="1524000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T¸i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hiÖn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cô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thÓ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®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Æc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®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iÓm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vÒ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con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ng­êi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sù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vËt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6324600" y="2819400"/>
            <a:ext cx="15240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BiÓu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®¹t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t×nh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c¶m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c¶m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xóc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cña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con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ng­êi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7848600" y="2743200"/>
            <a:ext cx="12954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Tr×nh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bµy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ý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kiÕn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luËn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 ®</a:t>
            </a:r>
            <a:r>
              <a:rPr lang="en-US" sz="2800" b="1" dirty="0" err="1">
                <a:solidFill>
                  <a:srgbClr val="1C1C1C"/>
                </a:solidFill>
                <a:latin typeface=".VnTime" pitchFamily="34" charset="0"/>
              </a:rPr>
              <a:t>iÓm</a:t>
            </a:r>
            <a:r>
              <a:rPr lang="en-US" sz="2800" b="1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advClick="0" advTm="602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7" grpId="0" autoUpdateAnimBg="0"/>
      <p:bldP spid="15388" grpId="0" autoUpdateAnimBg="0"/>
      <p:bldP spid="15389" grpId="0" autoUpdateAnimBg="0"/>
      <p:bldP spid="15390" grpId="0" autoUpdateAnimBg="0"/>
      <p:bldP spid="1539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2326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660033"/>
                </a:solidFill>
                <a:latin typeface=".VnTime" pitchFamily="34" charset="0"/>
              </a:rPr>
              <a:t>3.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Yªu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cÇu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cÇn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cã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khi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lµm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bµi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v¨n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 </a:t>
            </a:r>
            <a:r>
              <a:rPr lang="en-US" sz="3600" b="1" u="sng" dirty="0" err="1">
                <a:solidFill>
                  <a:srgbClr val="660033"/>
                </a:solidFill>
                <a:latin typeface=".VnTime" pitchFamily="34" charset="0"/>
              </a:rPr>
              <a:t>thuyÕt</a:t>
            </a:r>
            <a:r>
              <a:rPr lang="en-US" sz="3600" b="1" u="sng" dirty="0">
                <a:solidFill>
                  <a:srgbClr val="660033"/>
                </a:solidFill>
                <a:latin typeface=".VnTime" pitchFamily="34" charset="0"/>
              </a:rPr>
              <a:t> minh</a:t>
            </a:r>
          </a:p>
          <a:p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Quan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s¸t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t×m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hiÓu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sù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vËt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hiÖn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t­îng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; n¾m ®­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îc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b¶n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chÊt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®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Æc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tr­ng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 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TÝch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luü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tri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thøc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b»ng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c¸c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c¸ch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: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Nghiªn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cøu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qua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tranh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¶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thùc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tÕ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hái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han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ng­êi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hiÓu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biÕt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…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Bµi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v¨n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thuyÕt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minh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cÇn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lµm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næi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bËt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®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èi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t­îng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thuyÕt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minh</a:t>
            </a:r>
            <a:r>
              <a:rPr lang="en-US" sz="3600" dirty="0">
                <a:solidFill>
                  <a:srgbClr val="0000FF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3600" dirty="0">
              <a:solidFill>
                <a:srgbClr val="0000FF"/>
              </a:solidFill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endParaRPr lang="en-US" sz="3600" dirty="0">
              <a:solidFill>
                <a:srgbClr val="0000FF"/>
              </a:solidFill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endParaRPr lang="en-US" sz="3600" b="1" u="sng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32004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.VnTime" pitchFamily="34" charset="0"/>
              </a:rPr>
              <a:t>  </a:t>
            </a:r>
          </a:p>
        </p:txBody>
      </p:sp>
    </p:spTree>
    <p:custDataLst>
      <p:tags r:id="rId1"/>
    </p:custDataLst>
  </p:cSld>
  <p:clrMapOvr>
    <a:masterClrMapping/>
  </p:clrMapOvr>
  <p:transition advClick="0" advTm="3294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98658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>
                <a:solidFill>
                  <a:srgbClr val="660033"/>
                </a:solidFill>
                <a:latin typeface=".VnTime" pitchFamily="34" charset="0"/>
              </a:rPr>
              <a:t>4.C¸c </a:t>
            </a:r>
            <a:r>
              <a:rPr lang="en-US" sz="3200" b="1" u="sng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u="sng" dirty="0" smtClean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200" b="1" u="sng" dirty="0" err="1">
                <a:solidFill>
                  <a:srgbClr val="660033"/>
                </a:solidFill>
                <a:latin typeface=".VnTime" pitchFamily="34" charset="0"/>
              </a:rPr>
              <a:t>ph¸p</a:t>
            </a:r>
            <a:r>
              <a:rPr lang="en-US" sz="32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200" b="1" u="sng" dirty="0" err="1">
                <a:solidFill>
                  <a:srgbClr val="660033"/>
                </a:solidFill>
                <a:latin typeface=".VnTime" pitchFamily="34" charset="0"/>
              </a:rPr>
              <a:t>thuyÕt</a:t>
            </a:r>
            <a:r>
              <a:rPr lang="en-US" sz="3200" b="1" u="sng" dirty="0">
                <a:solidFill>
                  <a:srgbClr val="660033"/>
                </a:solidFill>
                <a:latin typeface=".VnTime" pitchFamily="34" charset="0"/>
              </a:rPr>
              <a:t> minh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.VnTime" pitchFamily="34" charset="0"/>
              </a:rPr>
              <a:t>   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- </a:t>
            </a:r>
            <a:r>
              <a:rPr lang="en-US" sz="36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ph¸p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nªu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®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Þnh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nghÜa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gi¶i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thÝch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  - </a:t>
            </a:r>
            <a:r>
              <a:rPr lang="en-US" sz="36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ph¸p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liÖt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kª.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  - 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1C1C1C"/>
                </a:solidFill>
                <a:latin typeface=".VnTime" pitchFamily="34" charset="0"/>
              </a:rPr>
              <a:t>ph¸p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nªu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vÝ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dô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  - </a:t>
            </a:r>
            <a:r>
              <a:rPr lang="en-US" sz="36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ph¸p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dïng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sè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liÖu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(con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sè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).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  - </a:t>
            </a:r>
            <a:r>
              <a:rPr lang="en-US" sz="36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ph¸p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so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s¸nh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  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- </a:t>
            </a:r>
            <a:r>
              <a:rPr lang="en-US" sz="36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 smtClean="0">
                <a:solidFill>
                  <a:srgbClr val="1C1C1C"/>
                </a:solidFill>
                <a:latin typeface=".VnTime" pitchFamily="34" charset="0"/>
              </a:rPr>
              <a:t>ph¸p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ph©n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lo¹i,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ph©n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tÝch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3300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>
                <a:solidFill>
                  <a:srgbClr val="FF3300"/>
                </a:solidFill>
                <a:latin typeface=".VnTime" pitchFamily="34" charset="0"/>
                <a:sym typeface="Wingdings" pitchFamily="2" charset="2"/>
              </a:rPr>
              <a:t>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Sö</a:t>
            </a:r>
            <a:r>
              <a:rPr lang="en-US" sz="3200" b="1" dirty="0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dông</a:t>
            </a:r>
            <a:r>
              <a:rPr lang="en-US" sz="3200" b="1" dirty="0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kÕt</a:t>
            </a:r>
            <a:r>
              <a:rPr lang="en-US" sz="3200" b="1" dirty="0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hîp</a:t>
            </a:r>
            <a:r>
              <a:rPr lang="en-US" sz="3200" b="1" dirty="0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c¸c</a:t>
            </a:r>
            <a:r>
              <a:rPr lang="en-US" sz="3200" b="1" dirty="0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phương</a:t>
            </a:r>
            <a:r>
              <a:rPr lang="en-US" sz="3200" b="1" dirty="0" smtClean="0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ph¸p</a:t>
            </a:r>
            <a:r>
              <a:rPr lang="en-US" sz="3200" b="1" dirty="0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hîp</a:t>
            </a:r>
            <a:r>
              <a:rPr lang="en-US" sz="3200" b="1" dirty="0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1C1C1C"/>
                </a:solidFill>
                <a:latin typeface=".VnTime" pitchFamily="34" charset="0"/>
                <a:sym typeface="Wingdings" pitchFamily="2" charset="2"/>
              </a:rPr>
              <a:t>lÝ</a:t>
            </a:r>
            <a:endParaRPr lang="en-US" sz="3200" b="1" dirty="0">
              <a:solidFill>
                <a:srgbClr val="1C1C1C"/>
              </a:solidFill>
              <a:latin typeface=".VnTime" pitchFamily="34" charset="0"/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1C1C1C"/>
              </a:solidFill>
              <a:latin typeface=".VnTime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4249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3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3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2326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u="sng" dirty="0">
                <a:solidFill>
                  <a:srgbClr val="660033"/>
                </a:solidFill>
                <a:latin typeface=".VnTime" pitchFamily="34" charset="0"/>
              </a:rPr>
              <a:t>5.C¸c </a:t>
            </a:r>
            <a:r>
              <a:rPr lang="en-US" sz="3200" b="1" u="sng" dirty="0" err="1">
                <a:solidFill>
                  <a:srgbClr val="660033"/>
                </a:solidFill>
                <a:latin typeface=".VnTime" pitchFamily="34" charset="0"/>
              </a:rPr>
              <a:t>kiÓu</a:t>
            </a:r>
            <a:r>
              <a:rPr lang="en-US" sz="32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200" b="1" u="sng" dirty="0" err="1">
                <a:solidFill>
                  <a:srgbClr val="660033"/>
                </a:solidFill>
                <a:latin typeface=".VnTime" pitchFamily="34" charset="0"/>
              </a:rPr>
              <a:t>v¨n</a:t>
            </a:r>
            <a:r>
              <a:rPr lang="en-US" sz="32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200" b="1" u="sng" dirty="0" err="1">
                <a:solidFill>
                  <a:srgbClr val="660033"/>
                </a:solidFill>
                <a:latin typeface=".VnTime" pitchFamily="34" charset="0"/>
              </a:rPr>
              <a:t>b¶n</a:t>
            </a:r>
            <a:r>
              <a:rPr lang="en-US" sz="3200" b="1" u="sng" dirty="0">
                <a:solidFill>
                  <a:srgbClr val="660033"/>
                </a:solidFill>
                <a:latin typeface=".VnTime" pitchFamily="34" charset="0"/>
              </a:rPr>
              <a:t> </a:t>
            </a:r>
            <a:r>
              <a:rPr lang="en-US" sz="3200" b="1" u="sng" dirty="0" err="1">
                <a:solidFill>
                  <a:srgbClr val="660033"/>
                </a:solidFill>
                <a:latin typeface=".VnTime" pitchFamily="34" charset="0"/>
              </a:rPr>
              <a:t>thuyÕt</a:t>
            </a:r>
            <a:r>
              <a:rPr lang="en-US" sz="3200" b="1" u="sng" dirty="0">
                <a:solidFill>
                  <a:srgbClr val="660033"/>
                </a:solidFill>
                <a:latin typeface=".VnTime" pitchFamily="34" charset="0"/>
              </a:rPr>
              <a:t> minh</a:t>
            </a:r>
            <a:endParaRPr lang="en-US" sz="3200" dirty="0">
              <a:solidFill>
                <a:srgbClr val="660033"/>
              </a:solidFill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ThuyÕt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minh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vÒ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mét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®å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vËt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,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loµi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vËt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ThuyÕt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minh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vÒ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mét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 smtClean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ph¸p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(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c¸ch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lµm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).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ThuyÕt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minh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vÒ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mét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thÓ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lo¹i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v¨n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häc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ThuyÕt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minh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vÒ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mét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danh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lam th¾ng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c¶nh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-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Giíi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thiÖu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vÒ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mét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danh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.VnTime" pitchFamily="34" charset="0"/>
              </a:rPr>
              <a:t>nh©n</a:t>
            </a:r>
            <a:r>
              <a:rPr lang="en-US" sz="3600" dirty="0">
                <a:solidFill>
                  <a:srgbClr val="1C1C1C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3600" dirty="0">
              <a:solidFill>
                <a:srgbClr val="0000FF"/>
              </a:solidFill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endParaRPr lang="en-US" sz="3600" dirty="0">
              <a:solidFill>
                <a:srgbClr val="0000FF"/>
              </a:solidFill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endParaRPr lang="en-US" sz="3600" dirty="0">
              <a:solidFill>
                <a:srgbClr val="0000FF"/>
              </a:solidFill>
              <a:latin typeface=".VnTime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498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304800"/>
            <a:ext cx="1676400" cy="6096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</a:rPr>
              <a:t>Đề bài</a:t>
            </a:r>
            <a:endParaRPr lang="en-IN" sz="3200" smtClean="0">
              <a:latin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990600"/>
            <a:ext cx="4038600" cy="609600"/>
          </a:xfrm>
          <a:ln>
            <a:solidFill>
              <a:srgbClr val="FF33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smtClean="0">
                <a:latin typeface="Times New Roman" pitchFamily="18" charset="0"/>
              </a:rPr>
              <a:t>a) </a:t>
            </a:r>
            <a:r>
              <a:rPr lang="en-US" sz="2000" b="1" smtClean="0">
                <a:latin typeface="Times New Roman" pitchFamily="18" charset="0"/>
              </a:rPr>
              <a:t>Giới thiệu một đồ dùng trong học tập hoặc trong sinh hoạt.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876800" y="2286000"/>
            <a:ext cx="4114800" cy="6096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b)Giới thiệu một danh lam thắng cảnh ở quê hương em.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76800" y="3505200"/>
            <a:ext cx="4038600" cy="6858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c)Thuyết minh về một văn bản,một thể loại văn học mà em đã học.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4876800" y="4876800"/>
            <a:ext cx="4114800" cy="6096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</a:rPr>
              <a:t>d)Giới thiệu cách làm một đồ dùng học tâp (một thí nghiệm) </a:t>
            </a:r>
            <a:endParaRPr lang="en-IN" sz="2000" b="1">
              <a:latin typeface="Times New Roman" pitchFamily="18" charset="0"/>
            </a:endParaRPr>
          </a:p>
        </p:txBody>
      </p:sp>
      <p:sp>
        <p:nvSpPr>
          <p:cNvPr id="9223" name="Rectangle 18"/>
          <p:cNvSpPr>
            <a:spLocks noChangeArrowheads="1"/>
          </p:cNvSpPr>
          <p:nvPr/>
        </p:nvSpPr>
        <p:spPr bwMode="auto">
          <a:xfrm>
            <a:off x="533400" y="152400"/>
            <a:ext cx="35814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u="sng">
                <a:solidFill>
                  <a:srgbClr val="FF0066"/>
                </a:solidFill>
                <a:latin typeface=".VnTime" pitchFamily="34" charset="0"/>
              </a:rPr>
              <a:t>II.LuyÖn tËp</a:t>
            </a:r>
          </a:p>
          <a:p>
            <a:r>
              <a:rPr lang="en-US" sz="2800" b="1">
                <a:solidFill>
                  <a:srgbClr val="1C1C1C"/>
                </a:solidFill>
              </a:rPr>
              <a:t>                 Baøi taäp 1</a:t>
            </a:r>
          </a:p>
        </p:txBody>
      </p:sp>
      <p:sp>
        <p:nvSpPr>
          <p:cNvPr id="9224" name="AutoShape 19"/>
          <p:cNvSpPr>
            <a:spLocks noChangeArrowheads="1"/>
          </p:cNvSpPr>
          <p:nvPr/>
        </p:nvSpPr>
        <p:spPr bwMode="auto">
          <a:xfrm>
            <a:off x="457200" y="1371600"/>
            <a:ext cx="3124200" cy="4876800"/>
          </a:xfrm>
          <a:prstGeom prst="cloudCallout">
            <a:avLst>
              <a:gd name="adj1" fmla="val 42074"/>
              <a:gd name="adj2" fmla="val -2718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 dirty="0" err="1"/>
              <a:t>Haõy</a:t>
            </a:r>
            <a:r>
              <a:rPr lang="en-US" sz="2400" b="1" dirty="0"/>
              <a:t> </a:t>
            </a:r>
            <a:r>
              <a:rPr lang="en-US" sz="2400" b="1" dirty="0" err="1"/>
              <a:t>neâu</a:t>
            </a:r>
            <a:r>
              <a:rPr lang="en-US" sz="2400" b="1" dirty="0"/>
              <a:t> </a:t>
            </a:r>
            <a:r>
              <a:rPr lang="en-US" sz="2400" b="1" dirty="0" err="1"/>
              <a:t>caùch</a:t>
            </a:r>
            <a:r>
              <a:rPr lang="en-US" sz="2400" b="1" dirty="0"/>
              <a:t> </a:t>
            </a:r>
            <a:r>
              <a:rPr lang="en-US" sz="2400" b="1" dirty="0" err="1"/>
              <a:t>laäp</a:t>
            </a:r>
            <a:r>
              <a:rPr lang="en-US" sz="2400" b="1" dirty="0"/>
              <a:t> </a:t>
            </a:r>
            <a:r>
              <a:rPr lang="en-US" sz="2400" b="1" dirty="0" err="1"/>
              <a:t>yù</a:t>
            </a:r>
            <a:r>
              <a:rPr lang="en-US" sz="2400" b="1" dirty="0"/>
              <a:t> </a:t>
            </a:r>
            <a:r>
              <a:rPr lang="en-US" sz="2400" b="1" dirty="0" err="1"/>
              <a:t>vaø</a:t>
            </a:r>
            <a:r>
              <a:rPr lang="en-US" sz="2400" b="1" dirty="0"/>
              <a:t> </a:t>
            </a:r>
            <a:r>
              <a:rPr lang="en-US" sz="2400" b="1" dirty="0" err="1"/>
              <a:t>laäp</a:t>
            </a:r>
            <a:r>
              <a:rPr lang="en-US" sz="2400" b="1" dirty="0"/>
              <a:t> </a:t>
            </a:r>
            <a:r>
              <a:rPr lang="en-US" sz="2400" b="1" dirty="0" err="1"/>
              <a:t>daøn</a:t>
            </a:r>
            <a:r>
              <a:rPr lang="en-US" sz="2400" b="1" dirty="0"/>
              <a:t> </a:t>
            </a:r>
            <a:r>
              <a:rPr lang="en-US" sz="2400" b="1" dirty="0" err="1"/>
              <a:t>baøi</a:t>
            </a:r>
            <a:r>
              <a:rPr lang="en-US" sz="2400" b="1" dirty="0"/>
              <a:t> </a:t>
            </a:r>
            <a:r>
              <a:rPr lang="en-US" sz="2400" b="1" dirty="0" err="1"/>
              <a:t>ñoái</a:t>
            </a:r>
            <a:r>
              <a:rPr lang="en-US" sz="2400" b="1" dirty="0"/>
              <a:t> </a:t>
            </a:r>
            <a:r>
              <a:rPr lang="en-US" sz="2400" b="1" dirty="0" err="1"/>
              <a:t>vôùi</a:t>
            </a:r>
            <a:r>
              <a:rPr lang="en-US" sz="2400" b="1" dirty="0"/>
              <a:t> </a:t>
            </a:r>
            <a:r>
              <a:rPr lang="en-US" sz="2400" b="1" dirty="0" err="1"/>
              <a:t>caùc</a:t>
            </a:r>
            <a:r>
              <a:rPr lang="en-US" sz="2400" b="1" dirty="0"/>
              <a:t> </a:t>
            </a:r>
            <a:r>
              <a:rPr lang="en-US" sz="2400" b="1" dirty="0" err="1"/>
              <a:t>ñeà</a:t>
            </a:r>
            <a:r>
              <a:rPr lang="en-US" sz="2400" b="1" dirty="0"/>
              <a:t> </a:t>
            </a:r>
            <a:r>
              <a:rPr lang="en-US" sz="2400" b="1" dirty="0" err="1"/>
              <a:t>baøi</a:t>
            </a:r>
            <a:r>
              <a:rPr lang="en-US" sz="2400" b="1" dirty="0"/>
              <a:t> </a:t>
            </a:r>
            <a:r>
              <a:rPr lang="en-US" sz="2400" b="1" dirty="0" err="1"/>
              <a:t>sau</a:t>
            </a:r>
            <a:r>
              <a:rPr lang="en-US" sz="2400" b="1" dirty="0"/>
              <a:t> :</a:t>
            </a:r>
          </a:p>
          <a:p>
            <a:endParaRPr lang="en-US" sz="2400" b="1" dirty="0"/>
          </a:p>
        </p:txBody>
      </p:sp>
    </p:spTree>
    <p:custDataLst>
      <p:tags r:id="rId1"/>
    </p:custDataLst>
  </p:cSld>
  <p:clrMapOvr>
    <a:masterClrMapping/>
  </p:clrMapOvr>
  <p:transition advClick="0" advTm="422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48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2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nimBg="1"/>
      <p:bldP spid="34819" grpId="1" uiExpand="1" build="p" animBg="1"/>
      <p:bldP spid="34822" grpId="0" animBg="1"/>
      <p:bldP spid="34823" grpId="0" animBg="1"/>
      <p:bldP spid="348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84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*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ý :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-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Xác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</a:rPr>
              <a:t>ñònh</a:t>
            </a:r>
            <a:r>
              <a:rPr lang="en-US" sz="3600" dirty="0">
                <a:solidFill>
                  <a:srgbClr val="1C1C1C"/>
                </a:solidFill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đối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tượng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thuyết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minh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Xác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định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phạm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vi tri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thức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Xác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định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các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yếu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tố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:</a:t>
            </a:r>
          </a:p>
          <a:p>
            <a:pPr lvl="1"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+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Đặc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1C1C1C"/>
                </a:solidFill>
                <a:latin typeface="Times New Roman" pitchFamily="18" charset="0"/>
              </a:rPr>
              <a:t>điểm</a:t>
            </a:r>
            <a:r>
              <a:rPr lang="en-US" sz="3600" dirty="0" smtClean="0">
                <a:solidFill>
                  <a:srgbClr val="1C1C1C"/>
                </a:solidFill>
                <a:latin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1C1C1C"/>
                </a:solidFill>
                <a:latin typeface="Times New Roman" pitchFamily="18" charset="0"/>
              </a:rPr>
              <a:t>hình</a:t>
            </a:r>
            <a:r>
              <a:rPr lang="en-US" sz="3600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dáng,cấu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tạo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.</a:t>
            </a:r>
          </a:p>
          <a:p>
            <a:pPr lvl="1"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+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Công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1C1C1C"/>
                </a:solidFill>
                <a:latin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1C1C1C"/>
                </a:solidFill>
                <a:latin typeface="Times New Roman" pitchFamily="18" charset="0"/>
              </a:rPr>
              <a:t>cách</a:t>
            </a:r>
            <a:r>
              <a:rPr lang="en-US" sz="3600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sử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1C1C1C"/>
                </a:solidFill>
                <a:latin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1C1C1C"/>
                </a:solidFill>
                <a:latin typeface="Times New Roman" pitchFamily="18" charset="0"/>
              </a:rPr>
              <a:t>cách</a:t>
            </a:r>
            <a:r>
              <a:rPr lang="en-US" sz="3600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bảo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quản</a:t>
            </a:r>
            <a:endParaRPr lang="en-US" sz="3600" dirty="0">
              <a:solidFill>
                <a:srgbClr val="1C1C1C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    + Ý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nghĩa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của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đối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tượng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đối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với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đời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sống</a:t>
            </a:r>
            <a:r>
              <a:rPr lang="en-US" sz="3600" dirty="0">
                <a:solidFill>
                  <a:srgbClr val="1C1C1C"/>
                </a:solidFill>
                <a:latin typeface="Times New Roman" pitchFamily="18" charset="0"/>
              </a:rPr>
              <a:t> con </a:t>
            </a:r>
            <a:r>
              <a:rPr lang="en-US" sz="3600" dirty="0" err="1">
                <a:solidFill>
                  <a:srgbClr val="1C1C1C"/>
                </a:solidFill>
                <a:latin typeface="Times New Roman" pitchFamily="18" charset="0"/>
              </a:rPr>
              <a:t>người</a:t>
            </a:r>
            <a:endParaRPr lang="en-US" sz="3600" dirty="0">
              <a:solidFill>
                <a:srgbClr val="1C1C1C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600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600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384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2000"/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2000"/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868363"/>
          </a:xfrm>
        </p:spPr>
        <p:txBody>
          <a:bodyPr/>
          <a:lstStyle/>
          <a:p>
            <a:pPr algn="l" eaLnBrk="1" hangingPunct="1"/>
            <a:endParaRPr lang="en-IN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EAEAEA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n-US" sz="3600" b="1" dirty="0" smtClean="0">
              <a:solidFill>
                <a:srgbClr val="FF33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3600" b="1" dirty="0" smtClean="0">
                <a:solidFill>
                  <a:srgbClr val="FF3300"/>
                </a:solidFill>
              </a:rPr>
              <a:t> *</a:t>
            </a:r>
            <a:r>
              <a:rPr lang="en-US" sz="3600" b="1" dirty="0" err="1" smtClean="0">
                <a:solidFill>
                  <a:srgbClr val="FF3300"/>
                </a:solidFill>
              </a:rPr>
              <a:t>Dàn</a:t>
            </a:r>
            <a:r>
              <a:rPr lang="en-US" sz="3600" b="1" dirty="0" smtClean="0">
                <a:solidFill>
                  <a:srgbClr val="FF3300"/>
                </a:solidFill>
              </a:rPr>
              <a:t> ý</a:t>
            </a:r>
            <a:endParaRPr lang="en-US" sz="3600" b="1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1C1C1C"/>
                </a:solidFill>
              </a:rPr>
              <a:t>-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Mở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bài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			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Giới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thiệu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đối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tượng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thuyết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minh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     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        -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Thân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bài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: 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			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Trình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bày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cấu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tạo,các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đặc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điểm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,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                 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lợi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ích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cách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sử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dụng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…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của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đối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tượng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       - 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Kết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bài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			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Bày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tỏ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thái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độ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đối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với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đối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1C1C1C"/>
                </a:solidFill>
                <a:latin typeface="Times New Roman" pitchFamily="18" charset="0"/>
              </a:rPr>
              <a:t>tượng</a:t>
            </a:r>
            <a:r>
              <a:rPr lang="en-US" b="1" dirty="0" smtClean="0">
                <a:solidFill>
                  <a:srgbClr val="1C1C1C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en-US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IN" b="1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365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PERSISTENCEDATA" val="MMPROD_UIPERSISTENCEDATA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Try again&quot;/&gt;&lt;property id=&quot;10068&quot; value=&quot;Correct - Click anywhere or press Control Y to continue&quot;/&gt;&lt;property id=&quot;10069&quot; value=&quot;Incorrect - Click anywhere or press Control Y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1&quot;/&gt;&lt;property id=&quot;10134&quot; value=&quot;1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1&quot;/&gt;&lt;property id=&quot;10183&quot; value=&quot;You must answer the question before continuing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0&amp;quot; IsItalic=&amp;quot;0&amp;quot; IsUnderline=&amp;quot;0&amp;quot; FontSize=&amp;quot;44&amp;quot;/&amp;gt;&amp;lt;Answer FontName=&amp;quot;Arial&amp;quot; IsBold=&amp;quot;0&amp;quot; IsItalic=&amp;quot;0&amp;quot; IsUnderline=&amp;quot;0&amp;quot; FontSize=&amp;quot;28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4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property id=&quot;10151&quot; value=&quot;Presenter e-Learning Course&quot;/&gt;&lt;property id=&quot;10152&quot; value=&quot;Course_ID1&quot;/&gt;&lt;property id=&quot;10153&quot; value=&quot;SCO_ID1&quot;/&gt;&lt;property id=&quot;10154&quot; value=&quot;Course Object Title&quot;/&gt;&lt;property id=&quot;10155&quot; value=&quot;  :  :  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0&quot;/&gt;&lt;object type=&quot;10062&quot; unique_id=&quot;10006&quot;&gt;&lt;object type=&quot;10050&quot; unique_id=&quot;10007&quot;&gt;&lt;property id=&quot;10020&quot; value=&quot;2&quot;/&gt;&lt;property id=&quot;10102&quot; value=&quot;1&quot;/&gt;&lt;property id=&quot;10191&quot; value=&quot;-1&quot;/&gt;&lt;/object&gt;&lt;object type=&quot;10051&quot; unique_id=&quot;10008&quot;&gt;&lt;property id=&quot;10020&quot; value=&quot;2&quot;/&gt;&lt;property id=&quot;10102&quot; value=&quot;1&quot;/&gt;&lt;property id=&quot;10191&quot; value=&quot;-1&quot;/&gt;&lt;/object&gt;&lt;/object&gt;&lt;object type=&quot;10061&quot; unique_id=&quot;20000&quot;/&gt;&lt;/object&gt;&lt;/object&gt;&lt;/object&gt;"/>
  <p:tag name="MMPROD_NEXTUNIQUEID" val="10011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61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3&quot;/&gt;&lt;/object&gt;&lt;object type=&quot;3&quot; unique_id=&quot;10007&quot;&gt;&lt;property id=&quot;20148&quot; value=&quot;5&quot;/&gt;&lt;property id=&quot;20300&quot; value=&quot;Slide 5&quot;/&gt;&lt;property id=&quot;20307&quot; value=&quot;264&quot;/&gt;&lt;/object&gt;&lt;object type=&quot;3&quot; unique_id=&quot;10009&quot;&gt;&lt;property id=&quot;20148&quot; value=&quot;5&quot;/&gt;&lt;property id=&quot;20300&quot; value=&quot;Slide 6&quot;/&gt;&lt;property id=&quot;20307&quot; value=&quot;266&quot;/&gt;&lt;/object&gt;&lt;object type=&quot;3&quot; unique_id=&quot;10010&quot;&gt;&lt;property id=&quot;20148&quot; value=&quot;5&quot;/&gt;&lt;property id=&quot;20300&quot; value=&quot;Slide 7 - &amp;quot;Đề bài&amp;quot;&quot;/&gt;&lt;property id=&quot;20307&quot; value=&quot;267&quot;/&gt;&lt;/object&gt;&lt;object type=&quot;3&quot; unique_id=&quot;10011&quot;&gt;&lt;property id=&quot;20148&quot; value=&quot;5&quot;/&gt;&lt;property id=&quot;20300&quot; value=&quot;Slide 8&quot;/&gt;&lt;property id=&quot;20307&quot; value=&quot;269&quot;/&gt;&lt;/object&gt;&lt;object type=&quot;3&quot; unique_id=&quot;10012&quot;&gt;&lt;property id=&quot;20148&quot; value=&quot;5&quot;/&gt;&lt;property id=&quot;20300&quot; value=&quot;Slide 9&quot;/&gt;&lt;property id=&quot;20307&quot; value=&quot;270&quot;/&gt;&lt;/object&gt;&lt;object type=&quot;3&quot; unique_id=&quot;10013&quot;&gt;&lt;property id=&quot;20148&quot; value=&quot;5&quot;/&gt;&lt;property id=&quot;20300&quot; value=&quot;Slide 10&quot;/&gt;&lt;property id=&quot;20307&quot; value=&quot;271&quot;/&gt;&lt;/object&gt;&lt;object type=&quot;3&quot; unique_id=&quot;10014&quot;&gt;&lt;property id=&quot;20148&quot; value=&quot;5&quot;/&gt;&lt;property id=&quot;20300&quot; value=&quot;Slide 11&quot;/&gt;&lt;property id=&quot;20307&quot; value=&quot;273&quot;/&gt;&lt;/object&gt;&lt;object type=&quot;3&quot; unique_id=&quot;10015&quot;&gt;&lt;property id=&quot;20148&quot; value=&quot;5&quot;/&gt;&lt;property id=&quot;20300&quot; value=&quot;Slide 12&quot;/&gt;&lt;property id=&quot;20307&quot; value=&quot;272&quot;/&gt;&lt;/object&gt;&lt;object type=&quot;3&quot; unique_id=&quot;10016&quot;&gt;&lt;property id=&quot;20148&quot; value=&quot;5&quot;/&gt;&lt;property id=&quot;20300&quot; value=&quot;Slide 13&quot;/&gt;&lt;property id=&quot;20307&quot; value=&quot;268&quot;/&gt;&lt;/object&gt;&lt;object type=&quot;3&quot; unique_id=&quot;10017&quot;&gt;&lt;property id=&quot;20148&quot; value=&quot;5&quot;/&gt;&lt;property id=&quot;20300&quot; value=&quot;Slide 14 - &amp;quot;Baøi taäp 2: Tập viết đoạn văn theo các đề bài sau:&amp;quot;&quot;/&gt;&lt;property id=&quot;20307&quot; value=&quot;274&quot;/&gt;&lt;/object&gt;&lt;/object&gt;&lt;object type=&quot;8&quot; unique_id=&quot;10036&quot;&gt;&lt;/object&gt;&lt;/object&gt;&lt;/database&gt;"/>
  <p:tag name="ISPRING_UUID" val="{D6C31294-F26A-4AF2-9931-12C8B7BFE0A7}"/>
  <p:tag name="ISPRING_PROJECT_VERSION" val="9.3"/>
  <p:tag name="ISPRING_PROJECT_FOLDER_UPDATED" val="1"/>
  <p:tag name="ISPRING_SCREEN_RECS_UPDATED" val="D:\nguyenvanthang\Bai 20 On tap ve van ban thuyet minh MOI (1)\"/>
  <p:tag name="ISPRING_RESOURCE_FOLDER" val="D:\nguyenvanthang\Bai 20 On tap ve van ban thuyet minh MOI (1)\"/>
  <p:tag name="ISPRING_PRESENTATION_PATH" val="D:\nguyenvanthang\Bai 20 On tap ve van ban thuyet minh MOI (1).pptx"/>
  <p:tag name="ISPRING_LMS_API_VERSION" val="SCORM 2004 (2nd edition)"/>
  <p:tag name="ISPRING_ULTRA_SCORM_COURSE_ID" val="6A257946-F47B-40B4-AAAA-5FCE346D2DB7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h\uFFFD{E9E76C1C-8B05-4018-863A-3535905BC93C}&quot;,&quot;D:\\nguyenvanthang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publishDestination&quot;:&quot;LMS&quot;,&quot;wordSettings&quot;:{&quot;printCopies&quot;:1}}"/>
  <p:tag name="ISPRING_SCORM_RATE_SLIDES" val="0"/>
  <p:tag name="ISPRING_SCORM_PASSING_SCORE" val="0.000000"/>
  <p:tag name="ISPRING_CURRENT_PLAYER_ID" val="universal"/>
  <p:tag name="ISPRING_PRESENTATION_TITLE" val="Bai 20 On tap ve van ban thuyet minh MOI (1)"/>
  <p:tag name="ISPRING_FIRST_PUBLISH" val="1"/>
  <p:tag name="ISPRING_PRESENTATION_INFO_2" val="&lt;?xml version=&quot;1.0&quot; encoding=&quot;UTF-8&quot; standalone=&quot;no&quot; ?&gt;&#10;&lt;presentation2&gt;&#10;&#10;  &lt;slides&gt;&#10;    &lt;slide id=&quot;{F178612E-C6AF-4ED3-A329-5765081E777C}&quot; pptId=&quot;257&quot;/&gt;&#10;    &lt;slide id=&quot;{190BBB7D-00B2-448E-B282-6A10B10C64C2}&quot; pptId=&quot;261&quot;/&gt;&#10;    &lt;slide id=&quot;{9345AF2E-AA0E-4DC6-AC32-E4A4A5CCC2AF}&quot; pptId=&quot;262&quot;/&gt;&#10;    &lt;slide id=&quot;{8AA2349B-83C3-4DF0-87D4-E124F1387D13}&quot; pptId=&quot;263&quot;/&gt;&#10;    &lt;slide id=&quot;{5251DA96-0FE0-46F8-A61C-E01A1C6D3FAE}&quot; pptId=&quot;264&quot;/&gt;&#10;    &lt;slide id=&quot;{05C82254-FA18-4716-AC8F-C435413057B1}&quot; pptId=&quot;266&quot;/&gt;&#10;    &lt;slide id=&quot;{04470E9B-3150-4FC9-ABBE-4CB0C3D6B9FE}&quot; pptId=&quot;267&quot;/&gt;&#10;    &lt;slide id=&quot;{D8607D88-4166-4437-93F7-4CF3445D0488}&quot; pptId=&quot;269&quot;/&gt;&#10;    &lt;slide id=&quot;{04C7B862-9380-42BA-BA71-7C6CAA431EBA}&quot; pptId=&quot;270&quot;/&gt;&#10;    &lt;slide id=&quot;{18E35A52-85DD-4A91-B9E3-F2484E044BA8}&quot; pptId=&quot;271&quot;/&gt;&#10;    &lt;slide id=&quot;{53D48558-78F8-4F68-9DDB-FDF765AE3F3A}&quot; pptId=&quot;273&quot;/&gt;&#10;    &lt;slide id=&quot;{58BBCFE7-FDA4-4695-994A-98A20B2B7514}&quot; pptId=&quot;272&quot;/&gt;&#10;    &lt;slide id=&quot;{12B266E9-1035-425C-A404-3DCE50DE30DB}&quot; pptId=&quot;268&quot;/&gt;&#10;    &lt;slide id=&quot;{1B6B5227-0928-4517-9E7C-7A7BB0F7944C}&quot; pptId=&quot;274&quot;/&gt;&#10;  &lt;/slides&gt;&#10;&#10;  &lt;narration&gt;&#10;    &lt;audioTracks&gt;&#10;      &lt;audioTrack muted=&quot;false&quot; name=&quot;Audio 5&quot; resource=&quot;cb1d62a0&quot; slideId=&quot;{9345AF2E-AA0E-4DC6-AC32-E4A4A5CCC2AF}&quot; startTime=&quot;0&quot; stepIndex=&quot;0&quot; volume=&quot;1&quot;&gt;&#10;        &lt;audio channels=&quot;1&quot; format=&quot;s16&quot; sampleRate=&quot;44100&quot;/&gt;&#10;      &lt;/audioTrack&gt;&#10;      &lt;audioTrack muted=&quot;false&quot; name=&quot;Audio 6&quot; resource=&quot;d7be2b1f&quot; slideId=&quot;{8AA2349B-83C3-4DF0-87D4-E124F1387D13}&quot; startTime=&quot;0&quot; stepIndex=&quot;0&quot; volume=&quot;1&quot;&gt;&#10;        &lt;audio channels=&quot;1&quot; format=&quot;s16&quot; sampleRate=&quot;44100&quot;/&gt;&#10;      &lt;/audioTrack&gt;&#10;      &lt;audioTrack muted=&quot;false&quot; name=&quot;Audio 7&quot; resource=&quot;c1d5b3d6&quot; slideId=&quot;{5251DA96-0FE0-46F8-A61C-E01A1C6D3FAE}&quot; startTime=&quot;0&quot; stepIndex=&quot;0&quot; volume=&quot;1&quot;&gt;&#10;        &lt;audio channels=&quot;1&quot; format=&quot;s16&quot; sampleRate=&quot;44100&quot;/&gt;&#10;      &lt;/audioTrack&gt;&#10;      &lt;audioTrack muted=&quot;false&quot; name=&quot;Audio 8&quot; resource=&quot;8f978ef3&quot; slideId=&quot;{05C82254-FA18-4716-AC8F-C435413057B1}&quot; startTime=&quot;0&quot; stepIndex=&quot;0&quot; volume=&quot;1&quot;&gt;&#10;        &lt;audio channels=&quot;1&quot; format=&quot;s16&quot; sampleRate=&quot;44100&quot;/&gt;&#10;      &lt;/audioTrack&gt;&#10;      &lt;audioTrack muted=&quot;false&quot; name=&quot;Audio 9&quot; resource=&quot;2c337460&quot; slideId=&quot;{04470E9B-3150-4FC9-ABBE-4CB0C3D6B9FE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0&quot; resource=&quot;2e1e02c6&quot; slideId=&quot;{D8607D88-4166-4437-93F7-4CF3445D0488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1&quot; resource=&quot;2bc62c61&quot; slideId=&quot;{04C7B862-9380-42BA-BA71-7C6CAA431EBA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2&quot; resource=&quot;80992011&quot; slideId=&quot;{18E35A52-85DD-4A91-B9E3-F2484E044BA8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3&quot; resource=&quot;acca4c8a&quot; slideId=&quot;{53D48558-78F8-4F68-9DDB-FDF765AE3F3A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4&quot; resource=&quot;72478fb4&quot; slideId=&quot;{58BBCFE7-FDA4-4695-994A-98A20B2B7514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5&quot; resource=&quot;f7323770&quot; slideId=&quot;{12B266E9-1035-425C-A404-3DCE50DE30DB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6&quot; resource=&quot;25c71b85&quot; slideId=&quot;{1B6B5227-0928-4517-9E7C-7A7BB0F7944C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7&quot; resource=&quot;d72a5a2e&quot; slideId=&quot;{F178612E-C6AF-4ED3-A329-5765081E777C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8&quot; resource=&quot;8c1d5973&quot; slideId=&quot;{190BBB7D-00B2-448E-B282-6A10B10C64C2}&quot; startTime=&quot;0&quot; stepIndex=&quot;0&quot; volume=&quot;1&quot;&gt;&#10;        &lt;audio channels=&quot;1&quot; format=&quot;s16&quot; sampleRate=&quot;44100&quot;/&gt;&#10;      &lt;/audioTrack&gt;&#10;    &lt;/audioTracks&gt;&#10;    &lt;videoTracks/&gt;&#10;  &lt;/narration&gt;&#10;&#10;&lt;/presentation2&gt;&#10;"/>
  <p:tag name="ISPRING_SCORM_RATE_QUIZZES" val="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0,1705966028,C:\Users\Administrator\Desktop\GIÁO ÁN DẠY\Bai 20 On tap ve van ban thuyet minh (1)_pptx\Media.ppcx"/>
  <p:tag name="ISPRING_CUSTOM_TIMING_USED" val="1"/>
  <p:tag name="GENSWF_ADVANCE_TIME" val="36.593"/>
  <p:tag name="TIMING" val="|1.012|2.54|8.042|2.74|3.135|1.389|2.484|3.302|3.325|1.716|2.711"/>
  <p:tag name="ISPRING_SLIDE_ID_2" val="{04C7B862-9380-42BA-BA71-7C6CAA431EBA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1,1705966028,C:\Users\Administrator\Desktop\GIÁO ÁN DẠY\Bai 20 On tap ve van ban thuyet minh (1)_pptx\Media.ppcx"/>
  <p:tag name="ISPRING_CUSTOM_TIMING_USED" val="1"/>
  <p:tag name="GENSWF_ADVANCE_TIME" val="62.671"/>
  <p:tag name="TIMING" val="|1.093|7.473|16.741|8.281|5.283|8.6|5.149"/>
  <p:tag name="ISPRING_SLIDE_ID_2" val="{18E35A52-85DD-4A91-B9E3-F2484E044BA8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2,1705966028,C:\Users\Administrator\Desktop\GIÁO ÁN DẠY\Bai 20 On tap ve van ban thuyet minh (1)_pptx\Media.ppcx"/>
  <p:tag name="ISPRING_CUSTOM_TIMING_USED" val="1"/>
  <p:tag name="GENSWF_ADVANCE_TIME" val="48.188"/>
  <p:tag name="TIMING" val="|0.767|3.409|4.158|6.326|9.155|2.741|4.291|2.999|2.188|2.553|5.072"/>
  <p:tag name="ISPRING_SLIDE_ID_2" val="{53D48558-78F8-4F68-9DDB-FDF765AE3F3A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3,1705966028,C:\Users\Administrator\Desktop\GIÁO ÁN DẠY\Bai 20 On tap ve van ban thuyet minh (1)_pptx\Media.ppcx"/>
  <p:tag name="ISPRING_CUSTOM_TIMING_USED" val="1"/>
  <p:tag name="GENSWF_ADVANCE_TIME" val="52.368"/>
  <p:tag name="TIMING" val="|1.058|3.437|2.531|8.16|9.191|6.826|3|3.73|8.894"/>
  <p:tag name="ISPRING_SLIDE_ID_2" val="{58BBCFE7-FDA4-4695-994A-98A20B2B7514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4,1705966028,C:\Users\Administrator\Desktop\GIÁO ÁN DẠY\Bai 20 On tap ve van ban thuyet minh (1)_pptx\Media.ppcx"/>
  <p:tag name="ISPRING_CUSTOM_TIMING_USED" val="1"/>
  <p:tag name="GENSWF_ADVANCE_TIME" val="51.128"/>
  <p:tag name="TIMING" val="|0.778|4.719|3.697|11.756|4.002|3.231|4.81|4.817|4.492"/>
  <p:tag name="ISPRING_SLIDE_ID_2" val="{12B266E9-1035-425C-A404-3DCE50DE30DB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5,1705966028,C:\Users\Administrator\Desktop\GIÁO ÁN DẠY\Bai 20 On tap ve van ban thuyet minh (1)_pptx\Media.ppcx"/>
  <p:tag name="ISPRING_CUSTOM_TIMING_USED" val="1"/>
  <p:tag name="GENSWF_ADVANCE_TIME" val="39.431"/>
  <p:tag name="TIMING" val="|0.902|11.934|4.621|3.375|5.439|13.158|0.001"/>
  <p:tag name="ISPRING_SLIDE_ID_2" val="{1B6B5227-0928-4517-9E7C-7A7BB0F7944C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,1705966028,C:\Users\Administrator\Desktop\GIÁO ÁN DẠY\Bai 20 On tap ve van ban thuyet minh (1)_pptx\Media.ppcx"/>
  <p:tag name="ISPRING_CUSTOM_TIMING_USED" val="1"/>
  <p:tag name="GENSWF_ADVANCE_TIME" val="7.923"/>
  <p:tag name="ISPRING_SLIDE_ID_2" val="{F178612E-C6AF-4ED3-A329-5765081E777C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1705966028,C:\Users\Administrator\Desktop\GIÁO ÁN DẠY\Bai 20 On tap ve van ban thuyet minh (1)_pptx\Media.ppcx"/>
  <p:tag name="ISPRING_CUSTOM_TIMING_USED" val="1"/>
  <p:tag name="ISPRING_SLIDE_ID_2" val="{190BBB7D-00B2-448E-B282-6A10B10C64C2}"/>
  <p:tag name="GENSWF_ADVANCE_TIME" val="43.501"/>
  <p:tag name="TIMING" val="|4.355|5.188|6.156|5.738|7.92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,1705966028,C:\Users\Administrator\Desktop\GIÁO ÁN DẠY\Bai 20 On tap ve van ban thuyet minh (1)_pptx\Media.ppcx"/>
  <p:tag name="ISPRING_CUSTOM_TIMING_USED" val="1"/>
  <p:tag name="GENSWF_ADVANCE_TIME" val="60.251"/>
  <p:tag name="TIMING" val="|15.604|9.831|8.327|11.113|4.25"/>
  <p:tag name="ISPRING_SLIDE_ID_2" val="{9345AF2E-AA0E-4DC6-AC32-E4A4A5CCC2AF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4,1705966028,C:\Users\Administrator\Desktop\GIÁO ÁN DẠY\Bai 20 On tap ve van ban thuyet minh (1)_pptx\Media.ppcx"/>
  <p:tag name="ISPRING_CUSTOM_TIMING_USED" val="1"/>
  <p:tag name="GENSWF_ADVANCE_TIME" val="32.942"/>
  <p:tag name="TIMING" val="|2.256|8.439|8.481|6.769"/>
  <p:tag name="ISPRING_SLIDE_ID_2" val="{8AA2349B-83C3-4DF0-87D4-E124F1387D13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5,1705966028,C:\Users\Administrator\Desktop\GIÁO ÁN DẠY\Bai 20 On tap ve van ban thuyet minh (1)_pptx\Media.ppcx"/>
  <p:tag name="ISPRING_CUSTOM_TIMING_USED" val="1"/>
  <p:tag name="GENSWF_ADVANCE_TIME" val="42.498"/>
  <p:tag name="TIMING" val="|1.528|6.145|5.826|3.125|3.332|3.407|3.073|4.708"/>
  <p:tag name="ISPRING_SLIDE_ID_2" val="{5251DA96-0FE0-46F8-A61C-E01A1C6D3FAE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7,1705966028,C:\Users\Administrator\Desktop\GIÁO ÁN DẠY\Bai 20 On tap ve van ban thuyet minh (1)_pptx\Media.ppcx"/>
  <p:tag name="ISPRING_CUSTOM_TIMING_USED" val="1"/>
  <p:tag name="GENSWF_ADVANCE_TIME" val="49.801"/>
  <p:tag name="TIMING" val="|1.062|8.484|9.267|10.114|7.466|6.094"/>
  <p:tag name="ISPRING_SLIDE_ID_2" val="{05C82254-FA18-4716-AC8F-C435413057B1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8,1705966028,C:\Users\Administrator\Desktop\GIÁO ÁN DẠY\Bai 20 On tap ve van ban thuyet minh (1)_pptx\Media.ppcx"/>
  <p:tag name="ISPRING_CUSTOM_TIMING_USED" val="1"/>
  <p:tag name="GENSWF_ADVANCE_TIME" val="42.212"/>
  <p:tag name="TIMING" val="|16.837|2.627|4.04|3.646|4.029|5.357"/>
  <p:tag name="ISPRING_SLIDE_ID_2" val="{04470E9B-3150-4FC9-ABBE-4CB0C3D6B9FE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9,1705966028,C:\Users\Administrator\Desktop\GIÁO ÁN DẠY\Bai 20 On tap ve van ban thuyet minh (1)_pptx\Media.ppcx"/>
  <p:tag name="ISPRING_CUSTOM_TIMING_USED" val="1"/>
  <p:tag name="GENSWF_ADVANCE_TIME" val="38.481"/>
  <p:tag name="TIMING" val="|1.262|10.425|5.294|6.25|3.029|3.532|3.99"/>
  <p:tag name="ISPRING_SLIDE_ID_2" val="{D8607D88-4166-4437-93F7-4CF3445D0488}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759</TotalTime>
  <Words>1072</Words>
  <Application>Microsoft Office PowerPoint</Application>
  <PresentationFormat>On-screen Show (4:3)</PresentationFormat>
  <Paragraphs>128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Đề bài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Baøi taäp 2: Tập viết đoạn văn theo các đề bài sau:</vt:lpstr>
    </vt:vector>
  </TitlesOfParts>
  <Company>164A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20 On tap ve van ban thuyet minh MOI (1)</dc:title>
  <dc:creator>Windows xp sp2 Full</dc:creator>
  <cp:lastModifiedBy>Microsoft</cp:lastModifiedBy>
  <cp:revision>256</cp:revision>
  <dcterms:created xsi:type="dcterms:W3CDTF">2010-01-18T06:48:31Z</dcterms:created>
  <dcterms:modified xsi:type="dcterms:W3CDTF">2020-03-09T09:56:20Z</dcterms:modified>
</cp:coreProperties>
</file>