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notesSlides/notesSlide11.xml" ContentType="application/vnd.openxmlformats-officedocument.presentationml.notesSlide+xml"/>
  <Override PartName="/ppt/tags/tag13.xml" ContentType="application/vnd.openxmlformats-officedocument.presentationml.tags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13.xml" ContentType="application/vnd.openxmlformats-officedocument.presentationml.notesSlide+xml"/>
  <Override PartName="/ppt/tags/tag15.xml" ContentType="application/vnd.openxmlformats-officedocument.presentationml.tags+xml"/>
  <Override PartName="/ppt/notesSlides/notesSlide14.xml" ContentType="application/vnd.openxmlformats-officedocument.presentationml.notesSlide+xml"/>
  <Override PartName="/ppt/tags/tag16.xml" ContentType="application/vnd.openxmlformats-officedocument.presentationml.tags+xml"/>
  <Override PartName="/ppt/notesSlides/notesSlide15.xml" ContentType="application/vnd.openxmlformats-officedocument.presentationml.notesSlide+xml"/>
  <Override PartName="/ppt/tags/tag17.xml" ContentType="application/vnd.openxmlformats-officedocument.presentationml.tags+xml"/>
  <Override PartName="/ppt/notesSlides/notesSlide16.xml" ContentType="application/vnd.openxmlformats-officedocument.presentationml.notesSlide+xml"/>
  <Override PartName="/ppt/tags/tag18.xml" ContentType="application/vnd.openxmlformats-officedocument.presentationml.tags+xml"/>
  <Override PartName="/ppt/notesSlides/notesSlide17.xml" ContentType="application/vnd.openxmlformats-officedocument.presentationml.notesSlide+xml"/>
  <Override PartName="/ppt/tags/tag19.xml" ContentType="application/vnd.openxmlformats-officedocument.presentationml.tags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2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7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84" r:id="rId18"/>
    <p:sldId id="285" r:id="rId19"/>
  </p:sldIdLst>
  <p:sldSz cx="9144000" cy="6858000" type="screen4x3"/>
  <p:notesSz cx="6858000" cy="9144000"/>
  <p:custDataLst>
    <p:tags r:id="rId21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0000"/>
    <a:srgbClr val="FF0066"/>
    <a:srgbClr val="33CC33"/>
    <a:srgbClr val="FF9900"/>
    <a:srgbClr val="0000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706" autoAdjust="0"/>
  </p:normalViewPr>
  <p:slideViewPr>
    <p:cSldViewPr>
      <p:cViewPr varScale="1">
        <p:scale>
          <a:sx n="66" d="100"/>
          <a:sy n="66" d="100"/>
        </p:scale>
        <p:origin x="-1506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C8C200-700E-4C5B-9D3B-FEB005A8B0CA}" type="datetimeFigureOut">
              <a:rPr lang="en-US" smtClean="0"/>
              <a:t>11-Mar-20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9B507-EA3C-4216-BC7A-6D99DC0DF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54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9B507-EA3C-4216-BC7A-6D99DC0DF8C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6893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9B507-EA3C-4216-BC7A-6D99DC0DF8C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047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9B507-EA3C-4216-BC7A-6D99DC0DF8C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6393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9B507-EA3C-4216-BC7A-6D99DC0DF8C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2667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9B507-EA3C-4216-BC7A-6D99DC0DF8C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9298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9B507-EA3C-4216-BC7A-6D99DC0DF8C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8128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9B507-EA3C-4216-BC7A-6D99DC0DF8C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2485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9B507-EA3C-4216-BC7A-6D99DC0DF8C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376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9B507-EA3C-4216-BC7A-6D99DC0DF8C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0867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9B507-EA3C-4216-BC7A-6D99DC0DF8C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391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9B507-EA3C-4216-BC7A-6D99DC0DF8C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9017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9B507-EA3C-4216-BC7A-6D99DC0DF8C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184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9B507-EA3C-4216-BC7A-6D99DC0DF8C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7594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9B507-EA3C-4216-BC7A-6D99DC0DF8C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9804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9B507-EA3C-4216-BC7A-6D99DC0DF8C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1861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9B507-EA3C-4216-BC7A-6D99DC0DF8C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5291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9B507-EA3C-4216-BC7A-6D99DC0DF8C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0604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9B507-EA3C-4216-BC7A-6D99DC0DF8C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375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452863-4F66-4AE0-8722-647D7C3850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07110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4ED9F-D094-4898-81C8-76CFFE88E7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8202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743C86-9982-4B49-AF43-BD1CA48ED1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9796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E39458-7371-4974-A3DF-FF1FBABC71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23264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FF1681-BD3A-49D9-B9E5-039BC147C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7339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B50B3B-100C-495A-B659-5BB35E2778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637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33F668-F9EB-40FC-B45F-6431981ADE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1559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DDDDED-5B52-4AF6-915A-E86B7B3219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5746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030396-D24D-484A-AF80-BCB84C0BF8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6968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508E56-4F88-477B-A959-EEAEC40580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3066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C709F9-DBD3-4C2A-965A-82D48637CF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9532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/>
            </a:lvl1pPr>
          </a:lstStyle>
          <a:p>
            <a:endParaRPr lang="en-US" altLang="en-US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en-US" altLang="en-US"/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E4E5EE64-EA8E-439C-AA81-0A0A810454C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image" Target="../media/image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4" Type="http://schemas.openxmlformats.org/officeDocument/2006/relationships/image" Target="../media/image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4" Type="http://schemas.openxmlformats.org/officeDocument/2006/relationships/image" Target="../media/image5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4" Type="http://schemas.openxmlformats.org/officeDocument/2006/relationships/image" Target="../media/image1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Relationship Id="rId6" Type="http://schemas.openxmlformats.org/officeDocument/2006/relationships/image" Target="../media/image13.jpeg"/><Relationship Id="rId5" Type="http://schemas.openxmlformats.org/officeDocument/2006/relationships/slide" Target="slide2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inh nen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-22860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1371600" y="2362200"/>
            <a:ext cx="1238250" cy="5238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Bài 43:</a:t>
            </a:r>
          </a:p>
        </p:txBody>
      </p:sp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1600200" y="2590800"/>
            <a:ext cx="5962650" cy="16764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r>
              <a:rPr 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Cấu tạo trong của chim bồ câu</a:t>
            </a:r>
          </a:p>
        </p:txBody>
      </p:sp>
      <p:pic>
        <p:nvPicPr>
          <p:cNvPr id="2055" name="Picture 7" descr="3d bird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800" y="0"/>
            <a:ext cx="1854200" cy="1135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2133600" y="4343400"/>
            <a:ext cx="457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 smtClean="0">
                <a:solidFill>
                  <a:srgbClr val="FF0000"/>
                </a:solidFill>
              </a:rPr>
              <a:t>GV </a:t>
            </a:r>
            <a:r>
              <a:rPr lang="en-US" altLang="en-US" dirty="0" err="1">
                <a:solidFill>
                  <a:srgbClr val="FF0000"/>
                </a:solidFill>
              </a:rPr>
              <a:t>thực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hiện</a:t>
            </a:r>
            <a:r>
              <a:rPr lang="en-US" altLang="en-US" dirty="0" smtClean="0">
                <a:solidFill>
                  <a:srgbClr val="FF0000"/>
                </a:solidFill>
              </a:rPr>
              <a:t>: </a:t>
            </a:r>
            <a:r>
              <a:rPr lang="en-US" altLang="en-US" dirty="0" err="1" smtClean="0">
                <a:solidFill>
                  <a:srgbClr val="FF0000"/>
                </a:solidFill>
              </a:rPr>
              <a:t>Đỗ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</a:rPr>
              <a:t>Tú</a:t>
            </a:r>
            <a:r>
              <a:rPr lang="en-US" altLang="en-US" dirty="0" smtClean="0">
                <a:solidFill>
                  <a:srgbClr val="FF0000"/>
                </a:solidFill>
              </a:rPr>
              <a:t> Trinh </a:t>
            </a:r>
            <a:endParaRPr lang="en-US" altLang="en-US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  <p:bldP spid="2054" grpId="0"/>
      <p:bldP spid="205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4249" name="Group 41"/>
          <p:cNvGraphicFramePr>
            <a:graphicFrameLocks noGrp="1"/>
          </p:cNvGraphicFramePr>
          <p:nvPr/>
        </p:nvGraphicFramePr>
        <p:xfrm>
          <a:off x="457200" y="838200"/>
          <a:ext cx="8305800" cy="4781868"/>
        </p:xfrm>
        <a:graphic>
          <a:graphicData uri="http://schemas.openxmlformats.org/drawingml/2006/table">
            <a:tbl>
              <a:tblPr/>
              <a:tblGrid>
                <a:gridCol w="2076450"/>
                <a:gridCol w="2230438"/>
                <a:gridCol w="3998912"/>
              </a:tblGrid>
              <a:tr h="8874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  <a:cs typeface="Arial" charset="0"/>
                        </a:rPr>
                        <a:t>Các cơ quan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  <a:cs typeface="Arial" charset="0"/>
                        </a:rPr>
                        <a:t>Thằn lằn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  <a:cs typeface="Arial" charset="0"/>
                        </a:rPr>
                        <a:t>Chim bồ câu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369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Hô hấp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- Phổi có nhiều vách ngăn.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- Sự thông khí nhờ hoạt động của các cơ liên sườn.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 Phổi gồm 1 hệ thống ống khí dày đặc gồm 9 túi khí =&gt; bề mặt TĐK rất rộng.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 Sự thông khí do =&gt; sự co giãn của túi khí (khi bay) =&gt; sự thay đổi của thể tích lồng ngực (khi đậu).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4245" name="Text Box 37"/>
          <p:cNvSpPr txBox="1">
            <a:spLocks noChangeArrowheads="1"/>
          </p:cNvSpPr>
          <p:nvPr/>
        </p:nvSpPr>
        <p:spPr bwMode="auto">
          <a:xfrm>
            <a:off x="533400" y="152400"/>
            <a:ext cx="807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/>
              <a:t>Bảng. So sánh hô hấp của chim bồ câu với thằn lằn</a:t>
            </a:r>
          </a:p>
        </p:txBody>
      </p:sp>
      <p:sp>
        <p:nvSpPr>
          <p:cNvPr id="94247" name="Rectangle 39"/>
          <p:cNvSpPr>
            <a:spLocks noChangeArrowheads="1"/>
          </p:cNvSpPr>
          <p:nvPr/>
        </p:nvSpPr>
        <p:spPr bwMode="auto">
          <a:xfrm>
            <a:off x="381000" y="5791200"/>
            <a:ext cx="8763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sz="2400"/>
              <a:t>Tác dụng của túi khí: Góp phần thông khí ở phổi, giảm ma sát nội quan khi bay, điều hòa thân nhiệt.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4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4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4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4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4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4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94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45" grpId="0"/>
      <p:bldP spid="9424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7" name="Text Box 5"/>
          <p:cNvSpPr txBox="1">
            <a:spLocks noChangeArrowheads="1"/>
          </p:cNvSpPr>
          <p:nvPr/>
        </p:nvSpPr>
        <p:spPr bwMode="auto">
          <a:xfrm>
            <a:off x="685800" y="3810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rgbClr val="FF0066"/>
                </a:solidFill>
              </a:rPr>
              <a:t>BÀI 43: CẤU TẠO TRONG CỦA CHIM BỒ CÂU</a:t>
            </a:r>
          </a:p>
        </p:txBody>
      </p:sp>
      <p:sp>
        <p:nvSpPr>
          <p:cNvPr id="95238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4038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>
                <a:solidFill>
                  <a:srgbClr val="33CC33"/>
                </a:solidFill>
              </a:rPr>
              <a:t>I/ CÁC CƠ QUAN DINH DƯỠNG</a:t>
            </a:r>
          </a:p>
        </p:txBody>
      </p:sp>
      <p:sp>
        <p:nvSpPr>
          <p:cNvPr id="95239" name="Text Box 7"/>
          <p:cNvSpPr txBox="1">
            <a:spLocks noChangeArrowheads="1"/>
          </p:cNvSpPr>
          <p:nvPr/>
        </p:nvSpPr>
        <p:spPr bwMode="auto">
          <a:xfrm>
            <a:off x="381000" y="1371600"/>
            <a:ext cx="3048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>
                <a:solidFill>
                  <a:srgbClr val="FF9900"/>
                </a:solidFill>
              </a:rPr>
              <a:t>1. Tiêu hóa</a:t>
            </a:r>
          </a:p>
        </p:txBody>
      </p:sp>
      <p:sp>
        <p:nvSpPr>
          <p:cNvPr id="95240" name="Text Box 8"/>
          <p:cNvSpPr txBox="1">
            <a:spLocks noChangeArrowheads="1"/>
          </p:cNvSpPr>
          <p:nvPr/>
        </p:nvSpPr>
        <p:spPr bwMode="auto">
          <a:xfrm>
            <a:off x="381000" y="1828800"/>
            <a:ext cx="1828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>
                <a:solidFill>
                  <a:srgbClr val="FF9900"/>
                </a:solidFill>
              </a:rPr>
              <a:t>2. Tuần hoàn</a:t>
            </a:r>
          </a:p>
        </p:txBody>
      </p:sp>
      <p:sp>
        <p:nvSpPr>
          <p:cNvPr id="95241" name="Text Box 9"/>
          <p:cNvSpPr txBox="1">
            <a:spLocks noChangeArrowheads="1"/>
          </p:cNvSpPr>
          <p:nvPr/>
        </p:nvSpPr>
        <p:spPr bwMode="auto">
          <a:xfrm>
            <a:off x="381000" y="22860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>
                <a:solidFill>
                  <a:srgbClr val="FF9900"/>
                </a:solidFill>
              </a:rPr>
              <a:t>3. Hô hấp</a:t>
            </a:r>
          </a:p>
        </p:txBody>
      </p:sp>
      <p:sp>
        <p:nvSpPr>
          <p:cNvPr id="95242" name="Text Box 10"/>
          <p:cNvSpPr txBox="1">
            <a:spLocks noChangeArrowheads="1"/>
          </p:cNvSpPr>
          <p:nvPr/>
        </p:nvSpPr>
        <p:spPr bwMode="auto">
          <a:xfrm>
            <a:off x="609600" y="2819400"/>
            <a:ext cx="7924800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/>
              <a:t> </a:t>
            </a:r>
            <a:r>
              <a:rPr lang="en-US" altLang="en-US" sz="2400"/>
              <a:t>- Phổi có mạng ống khí dày đặc.</a:t>
            </a:r>
          </a:p>
          <a:p>
            <a:pPr algn="l">
              <a:spcBef>
                <a:spcPct val="50000"/>
              </a:spcBef>
            </a:pPr>
            <a:r>
              <a:rPr lang="en-US" altLang="en-US" sz="2400"/>
              <a:t> - Một số ống khí thông với túi khí tạo nên bề mặt trao đổi khí rộng.</a:t>
            </a:r>
          </a:p>
          <a:p>
            <a:pPr algn="l">
              <a:spcBef>
                <a:spcPct val="50000"/>
              </a:spcBef>
            </a:pPr>
            <a:r>
              <a:rPr lang="en-US" altLang="en-US" sz="2400"/>
              <a:t> - Trao đổi khí:</a:t>
            </a:r>
          </a:p>
          <a:p>
            <a:pPr algn="l">
              <a:spcBef>
                <a:spcPct val="50000"/>
              </a:spcBef>
            </a:pPr>
            <a:r>
              <a:rPr lang="en-US" altLang="en-US" sz="2400"/>
              <a:t>   + Khi bay do túi khí thực hiện.</a:t>
            </a:r>
          </a:p>
          <a:p>
            <a:pPr algn="l">
              <a:spcBef>
                <a:spcPct val="50000"/>
              </a:spcBef>
            </a:pPr>
            <a:r>
              <a:rPr lang="en-US" altLang="en-US" sz="2400"/>
              <a:t>   + Khi đậu do phổi thực hiện.</a:t>
            </a:r>
          </a:p>
        </p:txBody>
      </p:sp>
      <p:pic>
        <p:nvPicPr>
          <p:cNvPr id="95243" name="Picture 11" descr="j030125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3613" y="5292725"/>
            <a:ext cx="1830387" cy="156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5244" name="AutoShape 12"/>
          <p:cNvSpPr>
            <a:spLocks noChangeArrowheads="1"/>
          </p:cNvSpPr>
          <p:nvPr/>
        </p:nvSpPr>
        <p:spPr bwMode="auto">
          <a:xfrm rot="10800000">
            <a:off x="6705600" y="3810000"/>
            <a:ext cx="1828800" cy="1371600"/>
          </a:xfrm>
          <a:prstGeom prst="wedgeEllipseCallout">
            <a:avLst>
              <a:gd name="adj1" fmla="val -47051"/>
              <a:gd name="adj2" fmla="val -66551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/>
          <a:lstStyle/>
          <a:p>
            <a:r>
              <a:rPr lang="en-US" altLang="en-US">
                <a:solidFill>
                  <a:srgbClr val="FF0066"/>
                </a:solidFill>
              </a:rPr>
              <a:t>Các em ghi bài vào nào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4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6" name="Text Box 6"/>
          <p:cNvSpPr txBox="1">
            <a:spLocks noChangeArrowheads="1"/>
          </p:cNvSpPr>
          <p:nvPr/>
        </p:nvSpPr>
        <p:spPr bwMode="auto">
          <a:xfrm>
            <a:off x="685800" y="3810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rgbClr val="FF0066"/>
                </a:solidFill>
              </a:rPr>
              <a:t>BÀI 43: CẤU TẠO TRONG CỦA CHIM BỒ CÂU</a:t>
            </a:r>
          </a:p>
        </p:txBody>
      </p:sp>
      <p:sp>
        <p:nvSpPr>
          <p:cNvPr id="97287" name="Text Box 7"/>
          <p:cNvSpPr txBox="1">
            <a:spLocks noChangeArrowheads="1"/>
          </p:cNvSpPr>
          <p:nvPr/>
        </p:nvSpPr>
        <p:spPr bwMode="auto">
          <a:xfrm>
            <a:off x="228600" y="914400"/>
            <a:ext cx="4038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>
                <a:solidFill>
                  <a:srgbClr val="33CC33"/>
                </a:solidFill>
              </a:rPr>
              <a:t>I/ CÁC CƠ QUAN DINH DƯỠNG</a:t>
            </a:r>
          </a:p>
        </p:txBody>
      </p:sp>
      <p:sp>
        <p:nvSpPr>
          <p:cNvPr id="97288" name="Text Box 8"/>
          <p:cNvSpPr txBox="1">
            <a:spLocks noChangeArrowheads="1"/>
          </p:cNvSpPr>
          <p:nvPr/>
        </p:nvSpPr>
        <p:spPr bwMode="auto">
          <a:xfrm>
            <a:off x="381000" y="1371600"/>
            <a:ext cx="3048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>
                <a:solidFill>
                  <a:srgbClr val="FF9900"/>
                </a:solidFill>
              </a:rPr>
              <a:t>1. Tiêu hóa</a:t>
            </a:r>
          </a:p>
        </p:txBody>
      </p:sp>
      <p:sp>
        <p:nvSpPr>
          <p:cNvPr id="97289" name="Text Box 9"/>
          <p:cNvSpPr txBox="1">
            <a:spLocks noChangeArrowheads="1"/>
          </p:cNvSpPr>
          <p:nvPr/>
        </p:nvSpPr>
        <p:spPr bwMode="auto">
          <a:xfrm>
            <a:off x="381000" y="1828800"/>
            <a:ext cx="1828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>
                <a:solidFill>
                  <a:srgbClr val="FF9900"/>
                </a:solidFill>
              </a:rPr>
              <a:t>2. Tuần hoàn</a:t>
            </a:r>
          </a:p>
        </p:txBody>
      </p:sp>
      <p:sp>
        <p:nvSpPr>
          <p:cNvPr id="97290" name="Text Box 10"/>
          <p:cNvSpPr txBox="1">
            <a:spLocks noChangeArrowheads="1"/>
          </p:cNvSpPr>
          <p:nvPr/>
        </p:nvSpPr>
        <p:spPr bwMode="auto">
          <a:xfrm>
            <a:off x="381000" y="22860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>
                <a:solidFill>
                  <a:srgbClr val="FF9900"/>
                </a:solidFill>
              </a:rPr>
              <a:t>3. Hô hấp</a:t>
            </a:r>
          </a:p>
        </p:txBody>
      </p:sp>
      <p:sp>
        <p:nvSpPr>
          <p:cNvPr id="97291" name="Text Box 11"/>
          <p:cNvSpPr txBox="1">
            <a:spLocks noChangeArrowheads="1"/>
          </p:cNvSpPr>
          <p:nvPr/>
        </p:nvSpPr>
        <p:spPr bwMode="auto">
          <a:xfrm>
            <a:off x="381000" y="2743200"/>
            <a:ext cx="3276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>
                <a:solidFill>
                  <a:srgbClr val="FF9900"/>
                </a:solidFill>
              </a:rPr>
              <a:t>4. Bài tiết và sinh dục</a:t>
            </a:r>
          </a:p>
        </p:txBody>
      </p:sp>
      <p:grpSp>
        <p:nvGrpSpPr>
          <p:cNvPr id="97292" name="Group 12"/>
          <p:cNvGrpSpPr>
            <a:grpSpLocks/>
          </p:cNvGrpSpPr>
          <p:nvPr/>
        </p:nvGrpSpPr>
        <p:grpSpPr bwMode="auto">
          <a:xfrm>
            <a:off x="4038600" y="1828800"/>
            <a:ext cx="4876800" cy="4186238"/>
            <a:chOff x="2496" y="963"/>
            <a:chExt cx="3072" cy="2637"/>
          </a:xfrm>
        </p:grpSpPr>
        <p:pic>
          <p:nvPicPr>
            <p:cNvPr id="97293" name="Picture 13" descr="he bai tiet va sd cua cbc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6" y="963"/>
              <a:ext cx="3072" cy="26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7294" name="Text Box 14"/>
            <p:cNvSpPr txBox="1">
              <a:spLocks noChangeArrowheads="1"/>
            </p:cNvSpPr>
            <p:nvPr/>
          </p:nvSpPr>
          <p:spPr bwMode="auto">
            <a:xfrm>
              <a:off x="2688" y="3148"/>
              <a:ext cx="124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 b="0">
                  <a:solidFill>
                    <a:srgbClr val="990033"/>
                  </a:solidFill>
                </a:rPr>
                <a:t> </a:t>
              </a:r>
              <a:r>
                <a:rPr lang="en-US" altLang="en-US" sz="1800">
                  <a:solidFill>
                    <a:srgbClr val="990033"/>
                  </a:solidFill>
                </a:rPr>
                <a:t>Hệ niệu sinh dục chim trống</a:t>
              </a:r>
            </a:p>
          </p:txBody>
        </p:sp>
        <p:sp>
          <p:nvSpPr>
            <p:cNvPr id="97295" name="Text Box 15"/>
            <p:cNvSpPr txBox="1">
              <a:spLocks noChangeArrowheads="1"/>
            </p:cNvSpPr>
            <p:nvPr/>
          </p:nvSpPr>
          <p:spPr bwMode="auto">
            <a:xfrm>
              <a:off x="4080" y="3148"/>
              <a:ext cx="110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en-US" sz="1800" b="0">
                  <a:solidFill>
                    <a:srgbClr val="990033"/>
                  </a:solidFill>
                </a:rPr>
                <a:t> </a:t>
              </a:r>
              <a:r>
                <a:rPr lang="en-US" altLang="en-US" sz="1800">
                  <a:solidFill>
                    <a:srgbClr val="990033"/>
                  </a:solidFill>
                </a:rPr>
                <a:t>Hệ niệu sinh dục chim mái</a:t>
              </a:r>
            </a:p>
          </p:txBody>
        </p:sp>
      </p:grpSp>
      <p:sp>
        <p:nvSpPr>
          <p:cNvPr id="97296" name="Text Box 16"/>
          <p:cNvSpPr txBox="1">
            <a:spLocks noChangeArrowheads="1"/>
          </p:cNvSpPr>
          <p:nvPr/>
        </p:nvSpPr>
        <p:spPr bwMode="auto">
          <a:xfrm>
            <a:off x="228600" y="3429000"/>
            <a:ext cx="4038600" cy="173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 typeface="Wingdings 3" pitchFamily="18" charset="2"/>
              <a:buChar char="q"/>
            </a:pPr>
            <a:r>
              <a:rPr lang="en-US" altLang="en-US" sz="2400"/>
              <a:t> Nêu đặc điểm hệ bài tiết và sinh dục của chim.</a:t>
            </a:r>
          </a:p>
          <a:p>
            <a:pPr algn="l">
              <a:spcBef>
                <a:spcPct val="50000"/>
              </a:spcBef>
              <a:buFont typeface="Wingdings 3" pitchFamily="18" charset="2"/>
              <a:buChar char="q"/>
            </a:pPr>
            <a:r>
              <a:rPr lang="en-US" altLang="en-US" sz="2400"/>
              <a:t> Những đặc điểm nào thích nghi với sự bay?</a:t>
            </a:r>
          </a:p>
        </p:txBody>
      </p:sp>
      <p:sp>
        <p:nvSpPr>
          <p:cNvPr id="97297" name="AutoShape 1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48600" y="6324600"/>
            <a:ext cx="1295400" cy="533400"/>
          </a:xfrm>
          <a:prstGeom prst="actionButtonBlank">
            <a:avLst/>
          </a:prstGeom>
          <a:solidFill>
            <a:srgbClr val="66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rgbClr val="FF0066"/>
                </a:solidFill>
              </a:rPr>
              <a:t>ĐÁP ÁN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7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97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7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91" grpId="0"/>
      <p:bldP spid="9729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8" name="Text Box 4"/>
          <p:cNvSpPr txBox="1">
            <a:spLocks noChangeArrowheads="1"/>
          </p:cNvSpPr>
          <p:nvPr/>
        </p:nvSpPr>
        <p:spPr bwMode="auto">
          <a:xfrm>
            <a:off x="685800" y="3810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rgbClr val="FF0066"/>
                </a:solidFill>
              </a:rPr>
              <a:t>BÀI 43: CẤU TẠO TRONG CỦA CHIM BỒ CÂU</a:t>
            </a:r>
          </a:p>
        </p:txBody>
      </p:sp>
      <p:sp>
        <p:nvSpPr>
          <p:cNvPr id="98309" name="Text Box 5"/>
          <p:cNvSpPr txBox="1">
            <a:spLocks noChangeArrowheads="1"/>
          </p:cNvSpPr>
          <p:nvPr/>
        </p:nvSpPr>
        <p:spPr bwMode="auto">
          <a:xfrm>
            <a:off x="228600" y="914400"/>
            <a:ext cx="4038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>
                <a:solidFill>
                  <a:srgbClr val="33CC33"/>
                </a:solidFill>
              </a:rPr>
              <a:t>I/ CÁC CƠ QUAN DINH DƯỠNG</a:t>
            </a:r>
          </a:p>
        </p:txBody>
      </p:sp>
      <p:sp>
        <p:nvSpPr>
          <p:cNvPr id="98310" name="Text Box 6"/>
          <p:cNvSpPr txBox="1">
            <a:spLocks noChangeArrowheads="1"/>
          </p:cNvSpPr>
          <p:nvPr/>
        </p:nvSpPr>
        <p:spPr bwMode="auto">
          <a:xfrm>
            <a:off x="381000" y="1295400"/>
            <a:ext cx="3048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>
                <a:solidFill>
                  <a:srgbClr val="FF9900"/>
                </a:solidFill>
              </a:rPr>
              <a:t>1. Tiêu hóa</a:t>
            </a:r>
          </a:p>
        </p:txBody>
      </p:sp>
      <p:sp>
        <p:nvSpPr>
          <p:cNvPr id="98311" name="Text Box 7"/>
          <p:cNvSpPr txBox="1">
            <a:spLocks noChangeArrowheads="1"/>
          </p:cNvSpPr>
          <p:nvPr/>
        </p:nvSpPr>
        <p:spPr bwMode="auto">
          <a:xfrm>
            <a:off x="381000" y="1676400"/>
            <a:ext cx="1828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>
                <a:solidFill>
                  <a:srgbClr val="FF9900"/>
                </a:solidFill>
              </a:rPr>
              <a:t>2. Tuần hoàn</a:t>
            </a:r>
          </a:p>
        </p:txBody>
      </p:sp>
      <p:sp>
        <p:nvSpPr>
          <p:cNvPr id="98312" name="Text Box 8"/>
          <p:cNvSpPr txBox="1">
            <a:spLocks noChangeArrowheads="1"/>
          </p:cNvSpPr>
          <p:nvPr/>
        </p:nvSpPr>
        <p:spPr bwMode="auto">
          <a:xfrm>
            <a:off x="381000" y="20574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>
                <a:solidFill>
                  <a:srgbClr val="FF9900"/>
                </a:solidFill>
              </a:rPr>
              <a:t>3. Hô hấp</a:t>
            </a:r>
          </a:p>
        </p:txBody>
      </p:sp>
      <p:sp>
        <p:nvSpPr>
          <p:cNvPr id="98313" name="Text Box 9"/>
          <p:cNvSpPr txBox="1">
            <a:spLocks noChangeArrowheads="1"/>
          </p:cNvSpPr>
          <p:nvPr/>
        </p:nvSpPr>
        <p:spPr bwMode="auto">
          <a:xfrm>
            <a:off x="381000" y="2438400"/>
            <a:ext cx="3276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>
                <a:solidFill>
                  <a:srgbClr val="FF9900"/>
                </a:solidFill>
              </a:rPr>
              <a:t>4. Bài tiết và sinh dục</a:t>
            </a:r>
          </a:p>
        </p:txBody>
      </p:sp>
      <p:sp>
        <p:nvSpPr>
          <p:cNvPr id="98314" name="Text Box 10"/>
          <p:cNvSpPr txBox="1">
            <a:spLocks noChangeArrowheads="1"/>
          </p:cNvSpPr>
          <p:nvPr/>
        </p:nvSpPr>
        <p:spPr bwMode="auto">
          <a:xfrm>
            <a:off x="457200" y="2819400"/>
            <a:ext cx="8686800" cy="283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/>
              <a:t> </a:t>
            </a:r>
            <a:r>
              <a:rPr lang="en-US" altLang="en-US" sz="2400"/>
              <a:t>- Bài tiết: Thận sau không có bóng đái, nước tiểu thải ra ngoài cùng phân.</a:t>
            </a:r>
          </a:p>
          <a:p>
            <a:pPr algn="l">
              <a:spcBef>
                <a:spcPct val="50000"/>
              </a:spcBef>
            </a:pPr>
            <a:r>
              <a:rPr lang="en-US" altLang="en-US" sz="2400"/>
              <a:t> - Sinh sản:</a:t>
            </a:r>
          </a:p>
          <a:p>
            <a:pPr algn="l">
              <a:spcBef>
                <a:spcPct val="50000"/>
              </a:spcBef>
            </a:pPr>
            <a:r>
              <a:rPr lang="en-US" altLang="en-US" sz="2400"/>
              <a:t>   + Con đực có một đôi tinh hoàn, con cái có buồng trứng phát triển.</a:t>
            </a:r>
          </a:p>
          <a:p>
            <a:pPr algn="l">
              <a:spcBef>
                <a:spcPct val="50000"/>
              </a:spcBef>
            </a:pPr>
            <a:r>
              <a:rPr lang="en-US" altLang="en-US" sz="2400"/>
              <a:t>   + Thụ tinh trong.  </a:t>
            </a:r>
          </a:p>
        </p:txBody>
      </p:sp>
      <p:pic>
        <p:nvPicPr>
          <p:cNvPr id="98315" name="Picture 11" descr="j030125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3613" y="5292725"/>
            <a:ext cx="1830387" cy="156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8316" name="AutoShape 12"/>
          <p:cNvSpPr>
            <a:spLocks noChangeArrowheads="1"/>
          </p:cNvSpPr>
          <p:nvPr/>
        </p:nvSpPr>
        <p:spPr bwMode="auto">
          <a:xfrm rot="10800000">
            <a:off x="6096000" y="4724400"/>
            <a:ext cx="1828800" cy="1371600"/>
          </a:xfrm>
          <a:prstGeom prst="wedgeEllipseCallout">
            <a:avLst>
              <a:gd name="adj1" fmla="val -60505"/>
              <a:gd name="adj2" fmla="val -27431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/>
          <a:lstStyle/>
          <a:p>
            <a:r>
              <a:rPr lang="en-US" altLang="en-US">
                <a:solidFill>
                  <a:srgbClr val="FF0066"/>
                </a:solidFill>
              </a:rPr>
              <a:t>Các em ghi bài vào nào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2" name="Text Box 4"/>
          <p:cNvSpPr txBox="1">
            <a:spLocks noChangeArrowheads="1"/>
          </p:cNvSpPr>
          <p:nvPr/>
        </p:nvSpPr>
        <p:spPr bwMode="auto">
          <a:xfrm>
            <a:off x="685800" y="3810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rgbClr val="FF0066"/>
                </a:solidFill>
              </a:rPr>
              <a:t>BÀI 43: CẤU TẠO TRONG CỦA CHIM BỒ CÂU</a:t>
            </a:r>
          </a:p>
        </p:txBody>
      </p:sp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228600" y="914400"/>
            <a:ext cx="4038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>
                <a:solidFill>
                  <a:srgbClr val="33CC33"/>
                </a:solidFill>
              </a:rPr>
              <a:t>I/ CÁC CƠ QUAN DINH DƯỠNG</a:t>
            </a:r>
          </a:p>
        </p:txBody>
      </p:sp>
      <p:sp>
        <p:nvSpPr>
          <p:cNvPr id="99334" name="Text Box 6"/>
          <p:cNvSpPr txBox="1">
            <a:spLocks noChangeArrowheads="1"/>
          </p:cNvSpPr>
          <p:nvPr/>
        </p:nvSpPr>
        <p:spPr bwMode="auto">
          <a:xfrm>
            <a:off x="228600" y="1447800"/>
            <a:ext cx="3886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>
                <a:solidFill>
                  <a:srgbClr val="33CC33"/>
                </a:solidFill>
              </a:rPr>
              <a:t>II/ THẦN KINH VÀ GIÁC QUAN</a:t>
            </a:r>
          </a:p>
        </p:txBody>
      </p:sp>
      <p:grpSp>
        <p:nvGrpSpPr>
          <p:cNvPr id="99338" name="Group 10"/>
          <p:cNvGrpSpPr>
            <a:grpSpLocks/>
          </p:cNvGrpSpPr>
          <p:nvPr/>
        </p:nvGrpSpPr>
        <p:grpSpPr bwMode="auto">
          <a:xfrm>
            <a:off x="4953000" y="2667000"/>
            <a:ext cx="3810000" cy="3963988"/>
            <a:chOff x="2880" y="720"/>
            <a:chExt cx="2400" cy="2449"/>
          </a:xfrm>
        </p:grpSpPr>
        <p:pic>
          <p:nvPicPr>
            <p:cNvPr id="99336" name="Picture 8" descr="he tk cbc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0" y="720"/>
              <a:ext cx="2400" cy="1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9337" name="Text Box 9"/>
            <p:cNvSpPr txBox="1">
              <a:spLocks noChangeArrowheads="1"/>
            </p:cNvSpPr>
            <p:nvPr/>
          </p:nvSpPr>
          <p:spPr bwMode="auto">
            <a:xfrm>
              <a:off x="3264" y="2736"/>
              <a:ext cx="1632" cy="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00FF"/>
                  </a:solidFill>
                </a:rPr>
                <a:t>Sơ đồ cấu tạo bộ não chim bồ câu</a:t>
              </a:r>
            </a:p>
          </p:txBody>
        </p:sp>
      </p:grpSp>
      <p:grpSp>
        <p:nvGrpSpPr>
          <p:cNvPr id="99342" name="Group 14"/>
          <p:cNvGrpSpPr>
            <a:grpSpLocks/>
          </p:cNvGrpSpPr>
          <p:nvPr/>
        </p:nvGrpSpPr>
        <p:grpSpPr bwMode="auto">
          <a:xfrm>
            <a:off x="838200" y="2667000"/>
            <a:ext cx="3284538" cy="4013200"/>
            <a:chOff x="672" y="1632"/>
            <a:chExt cx="1829" cy="2385"/>
          </a:xfrm>
        </p:grpSpPr>
        <p:pic>
          <p:nvPicPr>
            <p:cNvPr id="99340" name="Picture 12" descr="he tk cua than lan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" y="1632"/>
              <a:ext cx="1829" cy="1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9341" name="Text Box 13"/>
            <p:cNvSpPr txBox="1">
              <a:spLocks noChangeArrowheads="1"/>
            </p:cNvSpPr>
            <p:nvPr/>
          </p:nvSpPr>
          <p:spPr bwMode="auto">
            <a:xfrm>
              <a:off x="672" y="3600"/>
              <a:ext cx="1776" cy="4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00FF"/>
                  </a:solidFill>
                </a:rPr>
                <a:t>Sơ đồ cấu tạo bộ não thằn lằn</a:t>
              </a:r>
            </a:p>
          </p:txBody>
        </p:sp>
      </p:grpSp>
      <p:sp>
        <p:nvSpPr>
          <p:cNvPr id="99343" name="Text Box 15"/>
          <p:cNvSpPr txBox="1">
            <a:spLocks noChangeArrowheads="1"/>
          </p:cNvSpPr>
          <p:nvPr/>
        </p:nvSpPr>
        <p:spPr bwMode="auto">
          <a:xfrm>
            <a:off x="457200" y="1905000"/>
            <a:ext cx="7848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>
                <a:latin typeface="Wingdings 3" pitchFamily="18" charset="2"/>
              </a:rPr>
              <a:t>q</a:t>
            </a:r>
            <a:r>
              <a:rPr lang="en-US" altLang="en-US"/>
              <a:t> Đọc thông tin SGK kết hợp các hình dưới đây, hãy so sánh bộ não chim bồ câu với thằn lằn.</a:t>
            </a:r>
          </a:p>
        </p:txBody>
      </p:sp>
      <p:sp>
        <p:nvSpPr>
          <p:cNvPr id="99344" name="AutoShape 1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038600" y="6324600"/>
            <a:ext cx="1219200" cy="533400"/>
          </a:xfrm>
          <a:prstGeom prst="actionButtonBlank">
            <a:avLst/>
          </a:prstGeom>
          <a:solidFill>
            <a:srgbClr val="66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rgbClr val="FF0066"/>
                </a:solidFill>
              </a:rPr>
              <a:t>ĐÁP ÁN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993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9933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933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99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9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99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9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9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9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9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9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9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9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9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9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9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9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4" grpId="0"/>
      <p:bldP spid="9934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685800" y="3810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rgbClr val="FF0066"/>
                </a:solidFill>
              </a:rPr>
              <a:t>BÀI 43: CẤU TẠO TRONG CỦA CHIM BỒ CÂU</a:t>
            </a:r>
          </a:p>
        </p:txBody>
      </p:sp>
      <p:sp>
        <p:nvSpPr>
          <p:cNvPr id="100357" name="Text Box 5"/>
          <p:cNvSpPr txBox="1">
            <a:spLocks noChangeArrowheads="1"/>
          </p:cNvSpPr>
          <p:nvPr/>
        </p:nvSpPr>
        <p:spPr bwMode="auto">
          <a:xfrm>
            <a:off x="228600" y="914400"/>
            <a:ext cx="4038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>
                <a:solidFill>
                  <a:srgbClr val="33CC33"/>
                </a:solidFill>
              </a:rPr>
              <a:t>I/ CÁC CƠ QUAN DINH DƯỠNG</a:t>
            </a:r>
          </a:p>
        </p:txBody>
      </p:sp>
      <p:sp>
        <p:nvSpPr>
          <p:cNvPr id="100358" name="Text Box 6"/>
          <p:cNvSpPr txBox="1">
            <a:spLocks noChangeArrowheads="1"/>
          </p:cNvSpPr>
          <p:nvPr/>
        </p:nvSpPr>
        <p:spPr bwMode="auto">
          <a:xfrm>
            <a:off x="228600" y="1447800"/>
            <a:ext cx="3886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>
                <a:solidFill>
                  <a:srgbClr val="33CC33"/>
                </a:solidFill>
              </a:rPr>
              <a:t>II/ THẦN KINH VÀ GIÁC QUAN</a:t>
            </a:r>
          </a:p>
        </p:txBody>
      </p:sp>
      <p:sp>
        <p:nvSpPr>
          <p:cNvPr id="100359" name="Text Box 7"/>
          <p:cNvSpPr txBox="1">
            <a:spLocks noChangeArrowheads="1"/>
          </p:cNvSpPr>
          <p:nvPr/>
        </p:nvSpPr>
        <p:spPr bwMode="auto">
          <a:xfrm>
            <a:off x="381000" y="1905000"/>
            <a:ext cx="655320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/>
              <a:t> </a:t>
            </a:r>
            <a:r>
              <a:rPr lang="en-US" altLang="en-US" sz="2400"/>
              <a:t>- Bộ não phát triển:</a:t>
            </a:r>
          </a:p>
          <a:p>
            <a:pPr algn="l">
              <a:spcBef>
                <a:spcPct val="50000"/>
              </a:spcBef>
            </a:pPr>
            <a:r>
              <a:rPr lang="en-US" altLang="en-US" sz="2400"/>
              <a:t>   + Não trước phát triển.</a:t>
            </a:r>
          </a:p>
          <a:p>
            <a:pPr algn="l">
              <a:spcBef>
                <a:spcPct val="50000"/>
              </a:spcBef>
            </a:pPr>
            <a:r>
              <a:rPr lang="en-US" altLang="en-US" sz="2400"/>
              <a:t>   + Não giữa có hai thùy thị giác.</a:t>
            </a:r>
          </a:p>
          <a:p>
            <a:pPr algn="l">
              <a:spcBef>
                <a:spcPct val="50000"/>
              </a:spcBef>
            </a:pPr>
            <a:r>
              <a:rPr lang="en-US" altLang="en-US" sz="2400"/>
              <a:t>   + Tiểu não (não sau) có nhiều nếp nhăn.</a:t>
            </a:r>
          </a:p>
          <a:p>
            <a:pPr algn="l">
              <a:spcBef>
                <a:spcPct val="50000"/>
              </a:spcBef>
            </a:pPr>
            <a:r>
              <a:rPr lang="en-US" altLang="en-US" sz="2400"/>
              <a:t> - Giác quan:</a:t>
            </a:r>
          </a:p>
          <a:p>
            <a:pPr algn="l">
              <a:spcBef>
                <a:spcPct val="50000"/>
              </a:spcBef>
            </a:pPr>
            <a:r>
              <a:rPr lang="en-US" altLang="en-US" sz="2400"/>
              <a:t>   + Mắt tinh, có mí thứ ba mỏng.</a:t>
            </a:r>
          </a:p>
          <a:p>
            <a:pPr algn="l">
              <a:spcBef>
                <a:spcPct val="50000"/>
              </a:spcBef>
            </a:pPr>
            <a:r>
              <a:rPr lang="en-US" altLang="en-US" sz="2400"/>
              <a:t>   + Tai: có ống tai ngoài.</a:t>
            </a:r>
          </a:p>
        </p:txBody>
      </p:sp>
      <p:pic>
        <p:nvPicPr>
          <p:cNvPr id="100360" name="Picture 8" descr="j030125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3613" y="5292725"/>
            <a:ext cx="1830387" cy="156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0361" name="AutoShape 9"/>
          <p:cNvSpPr>
            <a:spLocks noChangeArrowheads="1"/>
          </p:cNvSpPr>
          <p:nvPr/>
        </p:nvSpPr>
        <p:spPr bwMode="auto">
          <a:xfrm rot="10800000">
            <a:off x="6705600" y="3810000"/>
            <a:ext cx="1828800" cy="1371600"/>
          </a:xfrm>
          <a:prstGeom prst="wedgeEllipseCallout">
            <a:avLst>
              <a:gd name="adj1" fmla="val -47051"/>
              <a:gd name="adj2" fmla="val -66551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/>
          <a:lstStyle/>
          <a:p>
            <a:r>
              <a:rPr lang="en-US" altLang="en-US">
                <a:solidFill>
                  <a:srgbClr val="FF0066"/>
                </a:solidFill>
              </a:rPr>
              <a:t>Các em ghi bài vào nào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0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0" name="Text Box 4"/>
          <p:cNvSpPr txBox="1">
            <a:spLocks noChangeArrowheads="1"/>
          </p:cNvSpPr>
          <p:nvPr/>
        </p:nvSpPr>
        <p:spPr bwMode="auto">
          <a:xfrm>
            <a:off x="3048000" y="152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rgbClr val="33CC33"/>
                </a:solidFill>
              </a:rPr>
              <a:t>Củng cố</a:t>
            </a:r>
          </a:p>
        </p:txBody>
      </p:sp>
      <p:graphicFrame>
        <p:nvGraphicFramePr>
          <p:cNvPr id="101453" name="Group 77"/>
          <p:cNvGraphicFramePr>
            <a:graphicFrameLocks noGrp="1"/>
          </p:cNvGraphicFramePr>
          <p:nvPr/>
        </p:nvGraphicFramePr>
        <p:xfrm>
          <a:off x="381000" y="1524000"/>
          <a:ext cx="8382000" cy="4460876"/>
        </p:xfrm>
        <a:graphic>
          <a:graphicData uri="http://schemas.openxmlformats.org/drawingml/2006/table">
            <a:tbl>
              <a:tblPr/>
              <a:tblGrid>
                <a:gridCol w="2251075"/>
                <a:gridCol w="6130925"/>
              </a:tblGrid>
              <a:tr h="8382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charset="0"/>
                          <a:cs typeface="Arial" charset="0"/>
                        </a:rPr>
                        <a:t>Các cơ quan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4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charset="0"/>
                          <a:cs typeface="Arial" charset="0"/>
                        </a:rPr>
                        <a:t>Đặc điểm tiến hóa, thích nghi với đời sống bay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4"/>
                      <a:srcRect/>
                      <a:tile tx="0" ty="0" sx="100000" sy="100000" flip="none" algn="tl"/>
                    </a:blipFill>
                  </a:tcPr>
                </a:tc>
              </a:tr>
              <a:tr h="6953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Tiêu hóa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4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4"/>
                      <a:srcRect/>
                      <a:tile tx="0" ty="0" sx="100000" sy="100000" flip="none" algn="tl"/>
                    </a:blipFill>
                  </a:tcPr>
                </a:tc>
              </a:tr>
              <a:tr h="8397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Tuần hoàn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4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4"/>
                      <a:srcRect/>
                      <a:tile tx="0" ty="0" sx="100000" sy="100000" flip="none" algn="tl"/>
                    </a:blipFill>
                  </a:tcPr>
                </a:tc>
              </a:tr>
              <a:tr h="6953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Hô hấp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4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4"/>
                      <a:srcRect/>
                      <a:tile tx="0" ty="0" sx="100000" sy="100000" flip="none" algn="tl"/>
                    </a:blipFill>
                  </a:tcPr>
                </a:tc>
              </a:tr>
              <a:tr h="6969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Bài tiết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4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4"/>
                      <a:srcRect/>
                      <a:tile tx="0" ty="0" sx="100000" sy="100000" flip="none" algn="tl"/>
                    </a:blipFill>
                  </a:tcPr>
                </a:tc>
              </a:tr>
              <a:tr h="6953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Sinh dục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4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4"/>
                      <a:srcRect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101446" name="Text Box 70"/>
          <p:cNvSpPr txBox="1">
            <a:spLocks noChangeArrowheads="1"/>
          </p:cNvSpPr>
          <p:nvPr/>
        </p:nvSpPr>
        <p:spPr bwMode="auto">
          <a:xfrm>
            <a:off x="4267200" y="2514600"/>
            <a:ext cx="3124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800080"/>
                </a:solidFill>
              </a:rPr>
              <a:t>Tốc độ tiêu hóa cao</a:t>
            </a:r>
          </a:p>
        </p:txBody>
      </p:sp>
      <p:sp>
        <p:nvSpPr>
          <p:cNvPr id="101447" name="Text Box 71"/>
          <p:cNvSpPr txBox="1">
            <a:spLocks noChangeArrowheads="1"/>
          </p:cNvSpPr>
          <p:nvPr/>
        </p:nvSpPr>
        <p:spPr bwMode="auto">
          <a:xfrm>
            <a:off x="2743200" y="3048000"/>
            <a:ext cx="1752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0">
                <a:solidFill>
                  <a:srgbClr val="800080"/>
                </a:solidFill>
                <a:latin typeface=".VnTime" pitchFamily="34" charset="0"/>
              </a:rPr>
              <a:t> </a:t>
            </a:r>
            <a:r>
              <a:rPr lang="en-US" altLang="en-US">
                <a:solidFill>
                  <a:srgbClr val="800080"/>
                </a:solidFill>
              </a:rPr>
              <a:t>Tim 4 ngăn</a:t>
            </a:r>
            <a:r>
              <a:rPr lang="en-US" altLang="en-US" b="0">
                <a:solidFill>
                  <a:srgbClr val="800080"/>
                </a:solidFill>
                <a:latin typeface=".VnTime" pitchFamily="34" charset="0"/>
              </a:rPr>
              <a:t> </a:t>
            </a:r>
          </a:p>
        </p:txBody>
      </p:sp>
      <p:sp>
        <p:nvSpPr>
          <p:cNvPr id="101448" name="Text Box 72"/>
          <p:cNvSpPr txBox="1">
            <a:spLocks noChangeArrowheads="1"/>
          </p:cNvSpPr>
          <p:nvPr/>
        </p:nvSpPr>
        <p:spPr bwMode="auto">
          <a:xfrm>
            <a:off x="5562600" y="3124200"/>
            <a:ext cx="3124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800080"/>
                </a:solidFill>
              </a:rPr>
              <a:t>Máu đi nuôi thể giàu ôxi</a:t>
            </a:r>
            <a:r>
              <a:rPr lang="en-US" altLang="en-US">
                <a:solidFill>
                  <a:srgbClr val="800080"/>
                </a:solidFill>
                <a:latin typeface=".VnTime" pitchFamily="34" charset="0"/>
              </a:rPr>
              <a:t> </a:t>
            </a:r>
          </a:p>
        </p:txBody>
      </p:sp>
      <p:sp>
        <p:nvSpPr>
          <p:cNvPr id="101449" name="Text Box 73"/>
          <p:cNvSpPr txBox="1">
            <a:spLocks noChangeArrowheads="1"/>
          </p:cNvSpPr>
          <p:nvPr/>
        </p:nvSpPr>
        <p:spPr bwMode="auto">
          <a:xfrm>
            <a:off x="3810000" y="3429000"/>
            <a:ext cx="2971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0">
                <a:solidFill>
                  <a:srgbClr val="800080"/>
                </a:solidFill>
                <a:latin typeface=".VnTime" pitchFamily="34" charset="0"/>
              </a:rPr>
              <a:t> </a:t>
            </a:r>
            <a:r>
              <a:rPr lang="en-US" altLang="en-US">
                <a:solidFill>
                  <a:srgbClr val="800080"/>
                </a:solidFill>
              </a:rPr>
              <a:t>Máu không bị pha trộn</a:t>
            </a:r>
          </a:p>
        </p:txBody>
      </p:sp>
      <p:sp>
        <p:nvSpPr>
          <p:cNvPr id="101450" name="Text Box 74"/>
          <p:cNvSpPr txBox="1">
            <a:spLocks noChangeArrowheads="1"/>
          </p:cNvSpPr>
          <p:nvPr/>
        </p:nvSpPr>
        <p:spPr bwMode="auto">
          <a:xfrm>
            <a:off x="3429000" y="4038600"/>
            <a:ext cx="480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0">
                <a:solidFill>
                  <a:srgbClr val="800080"/>
                </a:solidFill>
                <a:latin typeface=".VnTime" pitchFamily="34" charset="0"/>
              </a:rPr>
              <a:t> </a:t>
            </a:r>
            <a:r>
              <a:rPr lang="en-US" altLang="en-US">
                <a:solidFill>
                  <a:srgbClr val="800080"/>
                </a:solidFill>
              </a:rPr>
              <a:t>Phổi gồm một mạng ống khí dày đặc</a:t>
            </a:r>
            <a:r>
              <a:rPr lang="en-US" altLang="en-US" b="0">
                <a:solidFill>
                  <a:srgbClr val="800080"/>
                </a:solidFill>
                <a:latin typeface=".VnTime" pitchFamily="34" charset="0"/>
              </a:rPr>
              <a:t> </a:t>
            </a:r>
          </a:p>
        </p:txBody>
      </p:sp>
      <p:sp>
        <p:nvSpPr>
          <p:cNvPr id="101451" name="Text Box 75"/>
          <p:cNvSpPr txBox="1">
            <a:spLocks noChangeArrowheads="1"/>
          </p:cNvSpPr>
          <p:nvPr/>
        </p:nvSpPr>
        <p:spPr bwMode="auto">
          <a:xfrm>
            <a:off x="4114800" y="4724400"/>
            <a:ext cx="3886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0">
                <a:solidFill>
                  <a:srgbClr val="800080"/>
                </a:solidFill>
                <a:latin typeface=".VnTime" pitchFamily="34" charset="0"/>
              </a:rPr>
              <a:t> </a:t>
            </a:r>
            <a:r>
              <a:rPr lang="en-US" altLang="en-US">
                <a:solidFill>
                  <a:srgbClr val="800080"/>
                </a:solidFill>
              </a:rPr>
              <a:t>Không có bóng đái</a:t>
            </a:r>
            <a:r>
              <a:rPr lang="en-US" altLang="en-US" b="0">
                <a:solidFill>
                  <a:srgbClr val="800080"/>
                </a:solidFill>
                <a:latin typeface=".VnTime" pitchFamily="34" charset="0"/>
              </a:rPr>
              <a:t>  </a:t>
            </a:r>
          </a:p>
        </p:txBody>
      </p:sp>
      <p:sp>
        <p:nvSpPr>
          <p:cNvPr id="101452" name="Text Box 76"/>
          <p:cNvSpPr txBox="1">
            <a:spLocks noChangeArrowheads="1"/>
          </p:cNvSpPr>
          <p:nvPr/>
        </p:nvSpPr>
        <p:spPr bwMode="auto">
          <a:xfrm>
            <a:off x="3200400" y="5257800"/>
            <a:ext cx="5257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800080"/>
                </a:solidFill>
              </a:rPr>
              <a:t>Buồng trứng và ống dẫn trứng phát triển ở chim mái</a:t>
            </a:r>
          </a:p>
        </p:txBody>
      </p:sp>
      <p:sp>
        <p:nvSpPr>
          <p:cNvPr id="101454" name="Text Box 78"/>
          <p:cNvSpPr txBox="1">
            <a:spLocks noChangeArrowheads="1"/>
          </p:cNvSpPr>
          <p:nvPr/>
        </p:nvSpPr>
        <p:spPr bwMode="auto">
          <a:xfrm>
            <a:off x="304800" y="685800"/>
            <a:ext cx="8458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/>
              <a:t>Hãy nêu đặc điểm tiến hóa của những hệ cơ quan của chim bồ câu thích nghi với đời sống bay.</a:t>
            </a:r>
          </a:p>
        </p:txBody>
      </p:sp>
      <p:sp>
        <p:nvSpPr>
          <p:cNvPr id="101455" name="AutoShape 7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10600" y="6248400"/>
            <a:ext cx="533400" cy="609600"/>
          </a:xfrm>
          <a:prstGeom prst="actionButtonForwardNext">
            <a:avLst/>
          </a:prstGeom>
          <a:solidFill>
            <a:srgbClr val="66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1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101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0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1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1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1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1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1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1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1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1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1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1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1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1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1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1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0" grpId="0"/>
      <p:bldP spid="101446" grpId="0"/>
      <p:bldP spid="101447" grpId="0"/>
      <p:bldP spid="101448" grpId="0"/>
      <p:bldP spid="101449" grpId="0"/>
      <p:bldP spid="101450" grpId="0"/>
      <p:bldP spid="101451" grpId="0"/>
      <p:bldP spid="101452" grpId="0"/>
      <p:bldP spid="10145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Text Box 4"/>
          <p:cNvSpPr txBox="1">
            <a:spLocks noChangeArrowheads="1"/>
          </p:cNvSpPr>
          <p:nvPr/>
        </p:nvSpPr>
        <p:spPr bwMode="auto">
          <a:xfrm>
            <a:off x="1447800" y="1676400"/>
            <a:ext cx="6400800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2400">
                <a:solidFill>
                  <a:srgbClr val="33CC33"/>
                </a:solidFill>
              </a:rPr>
              <a:t>DẶN DÒ:</a:t>
            </a:r>
          </a:p>
          <a:p>
            <a:pPr algn="l">
              <a:spcBef>
                <a:spcPct val="50000"/>
              </a:spcBef>
              <a:buFont typeface="Wingdings 3" pitchFamily="18" charset="2"/>
              <a:buChar char="a"/>
            </a:pPr>
            <a:r>
              <a:rPr lang="en-US" altLang="en-US" sz="2400"/>
              <a:t> Về nhà học bài, làm bài tập SGK/142.</a:t>
            </a:r>
          </a:p>
          <a:p>
            <a:pPr algn="l">
              <a:spcBef>
                <a:spcPct val="50000"/>
              </a:spcBef>
              <a:buFont typeface="Wingdings 3" pitchFamily="18" charset="2"/>
              <a:buChar char="a"/>
            </a:pPr>
            <a:r>
              <a:rPr lang="en-US" altLang="en-US" sz="2400"/>
              <a:t> Đọc mục “Em có biết”.</a:t>
            </a:r>
          </a:p>
          <a:p>
            <a:pPr algn="l">
              <a:spcBef>
                <a:spcPct val="50000"/>
              </a:spcBef>
              <a:buFont typeface="Wingdings 3" pitchFamily="18" charset="2"/>
              <a:buChar char="a"/>
            </a:pPr>
            <a:r>
              <a:rPr lang="en-US" altLang="en-US" sz="2400"/>
              <a:t> Chuẩn bị cho bài sau.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3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692" name="Picture 4" descr="khung hinh 2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693" name="WordArt 5"/>
          <p:cNvSpPr>
            <a:spLocks noChangeArrowheads="1" noChangeShapeType="1" noTextEdit="1"/>
          </p:cNvSpPr>
          <p:nvPr/>
        </p:nvSpPr>
        <p:spPr bwMode="auto">
          <a:xfrm>
            <a:off x="1828800" y="2209800"/>
            <a:ext cx="5410200" cy="2362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TIẾT HỌC KẾT THÚC, </a:t>
            </a:r>
          </a:p>
          <a:p>
            <a:r>
              <a:rPr lang="vi-VN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CHÚC CÁC BẠN HỌC TỐT</a:t>
            </a:r>
            <a:endParaRPr lang="en-US" sz="3600" kern="1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000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Times New Roman"/>
              <a:cs typeface="Times New Roman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685800" y="1524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rgbClr val="FF0066"/>
                </a:solidFill>
              </a:rPr>
              <a:t>BÀI 43: CẤU TẠO TRONG CỦA CHIM BỒ CÂU</a:t>
            </a:r>
          </a:p>
        </p:txBody>
      </p:sp>
      <p:sp>
        <p:nvSpPr>
          <p:cNvPr id="78853" name="Text Box 5"/>
          <p:cNvSpPr txBox="1">
            <a:spLocks noChangeArrowheads="1"/>
          </p:cNvSpPr>
          <p:nvPr/>
        </p:nvSpPr>
        <p:spPr bwMode="auto">
          <a:xfrm>
            <a:off x="228600" y="762000"/>
            <a:ext cx="4038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>
                <a:solidFill>
                  <a:srgbClr val="33CC33"/>
                </a:solidFill>
              </a:rPr>
              <a:t>I/ CÁC CƠ QUAN DINH DƯỠNG</a:t>
            </a:r>
          </a:p>
        </p:txBody>
      </p:sp>
      <p:sp>
        <p:nvSpPr>
          <p:cNvPr id="78854" name="Text Box 6"/>
          <p:cNvSpPr txBox="1">
            <a:spLocks noChangeArrowheads="1"/>
          </p:cNvSpPr>
          <p:nvPr/>
        </p:nvSpPr>
        <p:spPr bwMode="auto">
          <a:xfrm>
            <a:off x="381000" y="1219200"/>
            <a:ext cx="3048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>
                <a:solidFill>
                  <a:srgbClr val="FF9900"/>
                </a:solidFill>
              </a:rPr>
              <a:t>1. Tiêu hóa</a:t>
            </a:r>
          </a:p>
        </p:txBody>
      </p:sp>
      <p:sp>
        <p:nvSpPr>
          <p:cNvPr id="78856" name="Text Box 8"/>
          <p:cNvSpPr txBox="1">
            <a:spLocks noChangeArrowheads="1"/>
          </p:cNvSpPr>
          <p:nvPr/>
        </p:nvSpPr>
        <p:spPr bwMode="auto">
          <a:xfrm>
            <a:off x="533400" y="1828800"/>
            <a:ext cx="86106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 typeface="Wingdings 3" pitchFamily="18" charset="2"/>
              <a:buChar char="q"/>
            </a:pPr>
            <a:r>
              <a:rPr lang="en-US" altLang="en-US" sz="2400"/>
              <a:t>So sánh hệ tiêu hóa của chim bồ câu và bò sát rồi trả lời câu hỏi dưới đây:</a:t>
            </a:r>
          </a:p>
          <a:p>
            <a:pPr algn="l">
              <a:spcBef>
                <a:spcPct val="50000"/>
              </a:spcBef>
              <a:buFont typeface="Wingdings 3" pitchFamily="18" charset="2"/>
              <a:buNone/>
            </a:pPr>
            <a:r>
              <a:rPr lang="en-US" altLang="en-US" sz="2400"/>
              <a:t>    ? Hệ tiêu hóa ở chim bồ câu có gì hoàn chỉnh hơn so với bò sát?</a:t>
            </a:r>
          </a:p>
          <a:p>
            <a:pPr algn="l">
              <a:spcBef>
                <a:spcPct val="50000"/>
              </a:spcBef>
              <a:buFont typeface="Wingdings 3" pitchFamily="18" charset="2"/>
              <a:buNone/>
            </a:pPr>
            <a:r>
              <a:rPr lang="en-US" altLang="en-US" sz="2400"/>
              <a:t>    ? Vì sao tốc độ tiêu hóa của chim bồ câu lại cao?</a:t>
            </a:r>
          </a:p>
        </p:txBody>
      </p:sp>
      <p:sp>
        <p:nvSpPr>
          <p:cNvPr id="78858" name="AutoShape 1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657600" y="6324600"/>
            <a:ext cx="1752600" cy="533400"/>
          </a:xfrm>
          <a:prstGeom prst="actionButtonBlank">
            <a:avLst/>
          </a:prstGeom>
          <a:solidFill>
            <a:srgbClr val="66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rgbClr val="FF0066"/>
                </a:solidFill>
              </a:rPr>
              <a:t>ĐÁP ÁN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88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88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8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8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8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78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2" grpId="0"/>
      <p:bldP spid="78853" grpId="0"/>
      <p:bldP spid="78854" grpId="0"/>
      <p:bldP spid="78856" grpId="0"/>
      <p:bldP spid="7885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AutoShape 4"/>
          <p:cNvSpPr>
            <a:spLocks noChangeArrowheads="1"/>
          </p:cNvSpPr>
          <p:nvPr/>
        </p:nvSpPr>
        <p:spPr bwMode="auto">
          <a:xfrm>
            <a:off x="533400" y="457200"/>
            <a:ext cx="8382000" cy="3352800"/>
          </a:xfrm>
          <a:prstGeom prst="wedgeEllipseCallout">
            <a:avLst>
              <a:gd name="adj1" fmla="val -37861"/>
              <a:gd name="adj2" fmla="val 92944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Tx/>
              <a:buChar char="-"/>
            </a:pPr>
            <a:r>
              <a:rPr lang="en-US" altLang="en-US" sz="2400"/>
              <a:t> Hệ tiêu hóa ở chim bồ câu hoàn chỉnh hơn bò sát vì thực quản có diều.</a:t>
            </a:r>
          </a:p>
          <a:p>
            <a:pPr>
              <a:buFontTx/>
              <a:buChar char="-"/>
            </a:pPr>
            <a:r>
              <a:rPr lang="en-US" altLang="en-US" sz="2400"/>
              <a:t> Vì dạ dày phân thành dạ dày tuyến và dạ dày cơ (dạ dày tuyến tiết dịch tiêu hóa, dạ dày cơ co bóp, nghiền nát thức ăn) =&gt; Tốc độ tiêu hóa cao. </a:t>
            </a:r>
          </a:p>
        </p:txBody>
      </p:sp>
      <p:pic>
        <p:nvPicPr>
          <p:cNvPr id="87045" name="Picture 5" descr="EF5A5FBE7C05422E9F0C3FC53099299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33800"/>
            <a:ext cx="1676400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7046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10600" y="6324600"/>
            <a:ext cx="533400" cy="533400"/>
          </a:xfrm>
          <a:prstGeom prst="actionButtonForwardNex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70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70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2" name="Text Box 4"/>
          <p:cNvSpPr txBox="1">
            <a:spLocks noChangeArrowheads="1"/>
          </p:cNvSpPr>
          <p:nvPr/>
        </p:nvSpPr>
        <p:spPr bwMode="auto">
          <a:xfrm>
            <a:off x="685800" y="1524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rgbClr val="FF0066"/>
                </a:solidFill>
              </a:rPr>
              <a:t>BÀI 43: CẤU TẠO TRONG CỦA CHIM BỒ CÂU</a:t>
            </a:r>
          </a:p>
        </p:txBody>
      </p:sp>
      <p:sp>
        <p:nvSpPr>
          <p:cNvPr id="89093" name="Text Box 5"/>
          <p:cNvSpPr txBox="1">
            <a:spLocks noChangeArrowheads="1"/>
          </p:cNvSpPr>
          <p:nvPr/>
        </p:nvSpPr>
        <p:spPr bwMode="auto">
          <a:xfrm>
            <a:off x="228600" y="762000"/>
            <a:ext cx="4038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>
                <a:solidFill>
                  <a:srgbClr val="33CC33"/>
                </a:solidFill>
              </a:rPr>
              <a:t>I/ CÁC CƠ QUAN DINH DƯỠNG</a:t>
            </a:r>
          </a:p>
        </p:txBody>
      </p:sp>
      <p:sp>
        <p:nvSpPr>
          <p:cNvPr id="89094" name="Text Box 6"/>
          <p:cNvSpPr txBox="1">
            <a:spLocks noChangeArrowheads="1"/>
          </p:cNvSpPr>
          <p:nvPr/>
        </p:nvSpPr>
        <p:spPr bwMode="auto">
          <a:xfrm>
            <a:off x="381000" y="1219200"/>
            <a:ext cx="3048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>
                <a:solidFill>
                  <a:srgbClr val="FF9900"/>
                </a:solidFill>
              </a:rPr>
              <a:t>1. Tiêu hóa</a:t>
            </a:r>
          </a:p>
        </p:txBody>
      </p:sp>
      <p:sp>
        <p:nvSpPr>
          <p:cNvPr id="89095" name="Text Box 7"/>
          <p:cNvSpPr txBox="1">
            <a:spLocks noChangeArrowheads="1"/>
          </p:cNvSpPr>
          <p:nvPr/>
        </p:nvSpPr>
        <p:spPr bwMode="auto">
          <a:xfrm>
            <a:off x="609600" y="1752600"/>
            <a:ext cx="7467600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/>
              <a:t> </a:t>
            </a:r>
            <a:r>
              <a:rPr lang="en-US" altLang="en-US" sz="2400"/>
              <a:t>- Ống tiêu hóa phân hóa (miệng =&gt; hầu =&gt; thực quản =&gt; diều =&gt; dạ dày tuyến =&gt; dạ dày cơ =&gt; ruột non =&gt; ruột già =&gt; hâu môn), chuyên hóa với chức năng.</a:t>
            </a:r>
          </a:p>
          <a:p>
            <a:pPr algn="l">
              <a:spcBef>
                <a:spcPct val="50000"/>
              </a:spcBef>
            </a:pPr>
            <a:r>
              <a:rPr lang="en-US" altLang="en-US" sz="2400"/>
              <a:t> - Tốc độ tiêu hóa thức ăn cao.</a:t>
            </a:r>
          </a:p>
        </p:txBody>
      </p:sp>
      <p:pic>
        <p:nvPicPr>
          <p:cNvPr id="89102" name="Picture 14" descr="j030125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3613" y="5292725"/>
            <a:ext cx="1830387" cy="156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9104" name="AutoShape 16"/>
          <p:cNvSpPr>
            <a:spLocks noChangeArrowheads="1"/>
          </p:cNvSpPr>
          <p:nvPr/>
        </p:nvSpPr>
        <p:spPr bwMode="auto">
          <a:xfrm rot="10800000">
            <a:off x="6705600" y="3810000"/>
            <a:ext cx="1828800" cy="1371600"/>
          </a:xfrm>
          <a:prstGeom prst="wedgeEllipseCallout">
            <a:avLst>
              <a:gd name="adj1" fmla="val -47051"/>
              <a:gd name="adj2" fmla="val -66551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/>
          <a:lstStyle/>
          <a:p>
            <a:r>
              <a:rPr lang="en-US" altLang="en-US">
                <a:solidFill>
                  <a:srgbClr val="FF0066"/>
                </a:solidFill>
              </a:rPr>
              <a:t>Các em ghi bài vào nào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8909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8909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909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89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9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89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9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685800" y="1524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rgbClr val="FF0066"/>
                </a:solidFill>
              </a:rPr>
              <a:t>BÀI 43: CẤU TẠO TRONG CỦA CHIM BỒ CÂU</a:t>
            </a:r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228600" y="609600"/>
            <a:ext cx="4038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>
                <a:solidFill>
                  <a:srgbClr val="33CC33"/>
                </a:solidFill>
              </a:rPr>
              <a:t>I/ CÁC CƠ QUAN DINH DƯỠNG</a:t>
            </a:r>
          </a:p>
        </p:txBody>
      </p:sp>
      <p:sp>
        <p:nvSpPr>
          <p:cNvPr id="90118" name="Text Box 6"/>
          <p:cNvSpPr txBox="1">
            <a:spLocks noChangeArrowheads="1"/>
          </p:cNvSpPr>
          <p:nvPr/>
        </p:nvSpPr>
        <p:spPr bwMode="auto">
          <a:xfrm>
            <a:off x="381000" y="1066800"/>
            <a:ext cx="3048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>
                <a:solidFill>
                  <a:srgbClr val="FF9900"/>
                </a:solidFill>
              </a:rPr>
              <a:t>1. Tiêu hóa</a:t>
            </a:r>
          </a:p>
        </p:txBody>
      </p:sp>
      <p:sp>
        <p:nvSpPr>
          <p:cNvPr id="90119" name="Text Box 7"/>
          <p:cNvSpPr txBox="1">
            <a:spLocks noChangeArrowheads="1"/>
          </p:cNvSpPr>
          <p:nvPr/>
        </p:nvSpPr>
        <p:spPr bwMode="auto">
          <a:xfrm>
            <a:off x="381000" y="1524000"/>
            <a:ext cx="1828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>
                <a:solidFill>
                  <a:srgbClr val="FF9900"/>
                </a:solidFill>
              </a:rPr>
              <a:t>2. Tuần hoàn</a:t>
            </a:r>
          </a:p>
        </p:txBody>
      </p:sp>
      <p:sp>
        <p:nvSpPr>
          <p:cNvPr id="90120" name="Text Box 8"/>
          <p:cNvSpPr txBox="1">
            <a:spLocks noChangeArrowheads="1"/>
          </p:cNvSpPr>
          <p:nvPr/>
        </p:nvSpPr>
        <p:spPr bwMode="auto">
          <a:xfrm>
            <a:off x="381000" y="1905000"/>
            <a:ext cx="8305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>
                <a:latin typeface="Wingdings 3" pitchFamily="18" charset="2"/>
              </a:rPr>
              <a:t>q</a:t>
            </a:r>
            <a:r>
              <a:rPr lang="en-US" altLang="en-US"/>
              <a:t> Đọc thông tin SGK, kết hợp hình 43.1 hãy cho biết tim của chim bồ câu có gì khác so với tim thằn lằn? Ý nghĩa của nó là gì?</a:t>
            </a:r>
            <a:endParaRPr lang="en-US" altLang="en-US">
              <a:latin typeface="Wingdings 3" pitchFamily="18" charset="2"/>
            </a:endParaRPr>
          </a:p>
        </p:txBody>
      </p:sp>
      <p:pic>
        <p:nvPicPr>
          <p:cNvPr id="90125" name="Picture 13" descr="than la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667000"/>
            <a:ext cx="33528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0126" name="Picture 14" descr="he tuan hoan cua chim bo cau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667000"/>
            <a:ext cx="33528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0127" name="Text Box 15"/>
          <p:cNvSpPr txBox="1">
            <a:spLocks noChangeArrowheads="1"/>
          </p:cNvSpPr>
          <p:nvPr/>
        </p:nvSpPr>
        <p:spPr bwMode="auto">
          <a:xfrm>
            <a:off x="990600" y="6156325"/>
            <a:ext cx="3048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/>
              <a:t>Sơ đồ cấu tạo hệ tuần hoàn của chim bồ câu</a:t>
            </a:r>
          </a:p>
        </p:txBody>
      </p:sp>
      <p:sp>
        <p:nvSpPr>
          <p:cNvPr id="90128" name="Text Box 16"/>
          <p:cNvSpPr txBox="1">
            <a:spLocks noChangeArrowheads="1"/>
          </p:cNvSpPr>
          <p:nvPr/>
        </p:nvSpPr>
        <p:spPr bwMode="auto">
          <a:xfrm>
            <a:off x="5181600" y="6156325"/>
            <a:ext cx="2971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/>
              <a:t>Sơ đồ cấu tạo hệ tuần hoàn của thằn lằn</a:t>
            </a:r>
          </a:p>
        </p:txBody>
      </p:sp>
      <p:sp>
        <p:nvSpPr>
          <p:cNvPr id="90129" name="AutoShape 1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01000" y="6400800"/>
            <a:ext cx="1143000" cy="457200"/>
          </a:xfrm>
          <a:prstGeom prst="actionButtonBlank">
            <a:avLst/>
          </a:prstGeom>
          <a:solidFill>
            <a:srgbClr val="66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rgbClr val="FF0066"/>
                </a:solidFill>
              </a:rPr>
              <a:t>Đáp án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0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0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0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0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90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90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90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90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9" grpId="0"/>
      <p:bldP spid="90120" grpId="0"/>
      <p:bldP spid="90127" grpId="0"/>
      <p:bldP spid="901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609600" y="1219200"/>
            <a:ext cx="822960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/>
              <a:t> </a:t>
            </a:r>
            <a:r>
              <a:rPr lang="en-US" altLang="en-US" sz="2400"/>
              <a:t>* Tim bồ câu có gì khác so với tim thằn lằn?</a:t>
            </a:r>
          </a:p>
          <a:p>
            <a:pPr algn="l">
              <a:spcBef>
                <a:spcPct val="50000"/>
              </a:spcBef>
            </a:pPr>
            <a:r>
              <a:rPr lang="en-US" altLang="en-US" b="0"/>
              <a:t> - </a:t>
            </a:r>
            <a:r>
              <a:rPr lang="en-US" altLang="en-US" sz="2400" b="0"/>
              <a:t>Tim chim bồ câu có 4 ngăn (2 tâm thất và 2 tâm nhĩ), tim thằn lằn chỉ có 3 ngăn (1 tâm thất và 2 tâm nhĩ).</a:t>
            </a:r>
            <a:endParaRPr lang="en-US" altLang="en-US" b="0"/>
          </a:p>
        </p:txBody>
      </p:sp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762000" y="2743200"/>
            <a:ext cx="784860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2400"/>
              <a:t> * Ý nghĩa của sự khác biệt đó?</a:t>
            </a:r>
          </a:p>
          <a:p>
            <a:pPr algn="l">
              <a:spcBef>
                <a:spcPct val="50000"/>
              </a:spcBef>
            </a:pPr>
            <a:r>
              <a:rPr lang="en-US" altLang="en-US" sz="2400"/>
              <a:t> </a:t>
            </a:r>
            <a:r>
              <a:rPr lang="en-US" altLang="en-US" sz="2400" b="0"/>
              <a:t>- Máu đi nuôi cơ thể của chim bồ câu là máu đỏ tươi (giàu ôxi)</a:t>
            </a:r>
            <a:endParaRPr lang="en-US" altLang="en-US" sz="240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685800" y="3810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rgbClr val="FF0066"/>
                </a:solidFill>
              </a:rPr>
              <a:t>BÀI 43: CẤU TẠO TRONG CỦA CHIM BỒ CÂU</a:t>
            </a:r>
          </a:p>
        </p:txBody>
      </p:sp>
      <p:sp>
        <p:nvSpPr>
          <p:cNvPr id="92165" name="Text Box 5"/>
          <p:cNvSpPr txBox="1">
            <a:spLocks noChangeArrowheads="1"/>
          </p:cNvSpPr>
          <p:nvPr/>
        </p:nvSpPr>
        <p:spPr bwMode="auto">
          <a:xfrm>
            <a:off x="228600" y="914400"/>
            <a:ext cx="4038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>
                <a:solidFill>
                  <a:srgbClr val="33CC33"/>
                </a:solidFill>
              </a:rPr>
              <a:t>I/ CÁC CƠ QUAN DINH DƯỠNG</a:t>
            </a:r>
          </a:p>
        </p:txBody>
      </p:sp>
      <p:sp>
        <p:nvSpPr>
          <p:cNvPr id="92166" name="Text Box 6"/>
          <p:cNvSpPr txBox="1">
            <a:spLocks noChangeArrowheads="1"/>
          </p:cNvSpPr>
          <p:nvPr/>
        </p:nvSpPr>
        <p:spPr bwMode="auto">
          <a:xfrm>
            <a:off x="381000" y="1371600"/>
            <a:ext cx="3048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>
                <a:solidFill>
                  <a:srgbClr val="FF9900"/>
                </a:solidFill>
              </a:rPr>
              <a:t>1. Tiêu hóa</a:t>
            </a:r>
          </a:p>
        </p:txBody>
      </p:sp>
      <p:sp>
        <p:nvSpPr>
          <p:cNvPr id="92167" name="Text Box 7"/>
          <p:cNvSpPr txBox="1">
            <a:spLocks noChangeArrowheads="1"/>
          </p:cNvSpPr>
          <p:nvPr/>
        </p:nvSpPr>
        <p:spPr bwMode="auto">
          <a:xfrm>
            <a:off x="381000" y="1905000"/>
            <a:ext cx="1828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>
                <a:solidFill>
                  <a:srgbClr val="FF9900"/>
                </a:solidFill>
              </a:rPr>
              <a:t>2. Tuần hoàn</a:t>
            </a:r>
          </a:p>
        </p:txBody>
      </p:sp>
      <p:sp>
        <p:nvSpPr>
          <p:cNvPr id="92168" name="Text Box 8"/>
          <p:cNvSpPr txBox="1">
            <a:spLocks noChangeArrowheads="1"/>
          </p:cNvSpPr>
          <p:nvPr/>
        </p:nvSpPr>
        <p:spPr bwMode="auto">
          <a:xfrm>
            <a:off x="533400" y="2362200"/>
            <a:ext cx="762000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/>
              <a:t> </a:t>
            </a:r>
            <a:r>
              <a:rPr lang="en-US" altLang="en-US" sz="2400"/>
              <a:t>- Tim có 4 ngăn (2 tâm thất và 2 tâm nhĩ), 2 vòng tuần hoàn.</a:t>
            </a:r>
          </a:p>
          <a:p>
            <a:pPr algn="l">
              <a:spcBef>
                <a:spcPct val="50000"/>
              </a:spcBef>
            </a:pPr>
            <a:r>
              <a:rPr lang="en-US" altLang="en-US" sz="2400"/>
              <a:t> - Máu đi nuôi cơ thể là máu đỏ tươi (giàu ôxi).</a:t>
            </a:r>
          </a:p>
        </p:txBody>
      </p:sp>
      <p:pic>
        <p:nvPicPr>
          <p:cNvPr id="92169" name="Picture 9" descr="j030125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3613" y="5292725"/>
            <a:ext cx="1830387" cy="156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170" name="AutoShape 10"/>
          <p:cNvSpPr>
            <a:spLocks noChangeArrowheads="1"/>
          </p:cNvSpPr>
          <p:nvPr/>
        </p:nvSpPr>
        <p:spPr bwMode="auto">
          <a:xfrm rot="10800000">
            <a:off x="6705600" y="3810000"/>
            <a:ext cx="1828800" cy="1371600"/>
          </a:xfrm>
          <a:prstGeom prst="wedgeEllipseCallout">
            <a:avLst>
              <a:gd name="adj1" fmla="val -47051"/>
              <a:gd name="adj2" fmla="val -66551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/>
          <a:lstStyle/>
          <a:p>
            <a:r>
              <a:rPr lang="en-US" altLang="en-US">
                <a:solidFill>
                  <a:srgbClr val="FF0066"/>
                </a:solidFill>
              </a:rPr>
              <a:t>Các em ghi bài vào nào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2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8" name="Text Box 4"/>
          <p:cNvSpPr txBox="1">
            <a:spLocks noChangeArrowheads="1"/>
          </p:cNvSpPr>
          <p:nvPr/>
        </p:nvSpPr>
        <p:spPr bwMode="auto">
          <a:xfrm>
            <a:off x="685800" y="3810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rgbClr val="FF0066"/>
                </a:solidFill>
              </a:rPr>
              <a:t>BÀI 43: CẤU TẠO TRONG CỦA CHIM BỒ CÂU</a:t>
            </a:r>
          </a:p>
        </p:txBody>
      </p:sp>
      <p:sp>
        <p:nvSpPr>
          <p:cNvPr id="93189" name="Text Box 5"/>
          <p:cNvSpPr txBox="1">
            <a:spLocks noChangeArrowheads="1"/>
          </p:cNvSpPr>
          <p:nvPr/>
        </p:nvSpPr>
        <p:spPr bwMode="auto">
          <a:xfrm>
            <a:off x="228600" y="914400"/>
            <a:ext cx="4038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>
                <a:solidFill>
                  <a:srgbClr val="33CC33"/>
                </a:solidFill>
              </a:rPr>
              <a:t>I/ CÁC CƠ QUAN DINH DƯỠNG</a:t>
            </a:r>
          </a:p>
        </p:txBody>
      </p:sp>
      <p:sp>
        <p:nvSpPr>
          <p:cNvPr id="93190" name="Text Box 6"/>
          <p:cNvSpPr txBox="1">
            <a:spLocks noChangeArrowheads="1"/>
          </p:cNvSpPr>
          <p:nvPr/>
        </p:nvSpPr>
        <p:spPr bwMode="auto">
          <a:xfrm>
            <a:off x="381000" y="1371600"/>
            <a:ext cx="3048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>
                <a:solidFill>
                  <a:srgbClr val="FF9900"/>
                </a:solidFill>
              </a:rPr>
              <a:t>1. Tiêu hóa</a:t>
            </a:r>
          </a:p>
        </p:txBody>
      </p:sp>
      <p:sp>
        <p:nvSpPr>
          <p:cNvPr id="93191" name="Text Box 7"/>
          <p:cNvSpPr txBox="1">
            <a:spLocks noChangeArrowheads="1"/>
          </p:cNvSpPr>
          <p:nvPr/>
        </p:nvSpPr>
        <p:spPr bwMode="auto">
          <a:xfrm>
            <a:off x="381000" y="1828800"/>
            <a:ext cx="1828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>
                <a:solidFill>
                  <a:srgbClr val="FF9900"/>
                </a:solidFill>
              </a:rPr>
              <a:t>2. Tuần hoàn</a:t>
            </a:r>
          </a:p>
        </p:txBody>
      </p:sp>
      <p:sp>
        <p:nvSpPr>
          <p:cNvPr id="93192" name="Text Box 8"/>
          <p:cNvSpPr txBox="1">
            <a:spLocks noChangeArrowheads="1"/>
          </p:cNvSpPr>
          <p:nvPr/>
        </p:nvSpPr>
        <p:spPr bwMode="auto">
          <a:xfrm>
            <a:off x="381000" y="22860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>
                <a:solidFill>
                  <a:srgbClr val="FF9900"/>
                </a:solidFill>
              </a:rPr>
              <a:t>3. Hô hấp</a:t>
            </a:r>
          </a:p>
        </p:txBody>
      </p:sp>
      <p:sp>
        <p:nvSpPr>
          <p:cNvPr id="93193" name="Text Box 9"/>
          <p:cNvSpPr txBox="1">
            <a:spLocks noChangeArrowheads="1"/>
          </p:cNvSpPr>
          <p:nvPr/>
        </p:nvSpPr>
        <p:spPr bwMode="auto">
          <a:xfrm>
            <a:off x="381000" y="2819400"/>
            <a:ext cx="7848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altLang="en-US"/>
          </a:p>
        </p:txBody>
      </p:sp>
      <p:sp>
        <p:nvSpPr>
          <p:cNvPr id="93194" name="Text Box 10"/>
          <p:cNvSpPr txBox="1">
            <a:spLocks noChangeArrowheads="1"/>
          </p:cNvSpPr>
          <p:nvPr/>
        </p:nvSpPr>
        <p:spPr bwMode="auto">
          <a:xfrm>
            <a:off x="533400" y="2743200"/>
            <a:ext cx="800100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 typeface="Wingdings 3" pitchFamily="18" charset="2"/>
              <a:buChar char="q"/>
            </a:pPr>
            <a:r>
              <a:rPr lang="en-US" altLang="en-US" sz="2400"/>
              <a:t>Quan sát 43.2, thảo luận nhóm và so sánh hô hấp của chim bồ câu với thằn lằn.</a:t>
            </a:r>
          </a:p>
          <a:p>
            <a:pPr algn="l">
              <a:spcBef>
                <a:spcPct val="50000"/>
              </a:spcBef>
              <a:buFont typeface="Wingdings 3" pitchFamily="18" charset="2"/>
              <a:buChar char="q"/>
            </a:pPr>
            <a:r>
              <a:rPr lang="en-US" altLang="en-US" sz="2400"/>
              <a:t> Cho biết túi khí của chim bồ câu có tác dụng gì?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3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3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3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3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9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60" name="Picture 4" descr="he ho hap cb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52400"/>
            <a:ext cx="3962400" cy="56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6261" name="Text Box 5"/>
          <p:cNvSpPr txBox="1">
            <a:spLocks noChangeArrowheads="1"/>
          </p:cNvSpPr>
          <p:nvPr/>
        </p:nvSpPr>
        <p:spPr bwMode="auto">
          <a:xfrm>
            <a:off x="685800" y="1600200"/>
            <a:ext cx="4038600" cy="308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2800">
                <a:solidFill>
                  <a:srgbClr val="33CC33"/>
                </a:solidFill>
              </a:rPr>
              <a:t>Chú thích:</a:t>
            </a:r>
          </a:p>
          <a:p>
            <a:pPr algn="l">
              <a:spcBef>
                <a:spcPct val="50000"/>
              </a:spcBef>
            </a:pPr>
            <a:r>
              <a:rPr lang="en-US" altLang="en-US" sz="2800"/>
              <a:t>1 – Khí quản.</a:t>
            </a:r>
          </a:p>
          <a:p>
            <a:pPr algn="l">
              <a:spcBef>
                <a:spcPct val="50000"/>
              </a:spcBef>
            </a:pPr>
            <a:r>
              <a:rPr lang="en-US" altLang="en-US" sz="2800"/>
              <a:t>2 – Phổi.</a:t>
            </a:r>
          </a:p>
          <a:p>
            <a:pPr algn="l">
              <a:spcBef>
                <a:spcPct val="50000"/>
              </a:spcBef>
            </a:pPr>
            <a:r>
              <a:rPr lang="en-US" altLang="en-US" sz="2800"/>
              <a:t>3 – Các túi khí bụng.</a:t>
            </a:r>
          </a:p>
          <a:p>
            <a:pPr algn="l">
              <a:spcBef>
                <a:spcPct val="50000"/>
              </a:spcBef>
            </a:pPr>
            <a:r>
              <a:rPr lang="en-US" altLang="en-US" sz="2800"/>
              <a:t>4 – Các túi khí ngực. </a:t>
            </a:r>
          </a:p>
        </p:txBody>
      </p:sp>
      <p:sp>
        <p:nvSpPr>
          <p:cNvPr id="96262" name="Text Box 6"/>
          <p:cNvSpPr txBox="1">
            <a:spLocks noChangeArrowheads="1"/>
          </p:cNvSpPr>
          <p:nvPr/>
        </p:nvSpPr>
        <p:spPr bwMode="auto">
          <a:xfrm>
            <a:off x="4495800" y="5867400"/>
            <a:ext cx="464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FF0066"/>
                </a:solidFill>
              </a:rPr>
              <a:t>Hình 43.2. Sơ đồ cấu tạo hệ hô hấp</a:t>
            </a:r>
          </a:p>
        </p:txBody>
      </p:sp>
      <p:sp>
        <p:nvSpPr>
          <p:cNvPr id="96263" name="AutoShape 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96200" y="6324600"/>
            <a:ext cx="1447800" cy="533400"/>
          </a:xfrm>
          <a:prstGeom prst="actionButtonBlank">
            <a:avLst/>
          </a:prstGeom>
          <a:solidFill>
            <a:srgbClr val="66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rgbClr val="FF0066"/>
                </a:solidFill>
              </a:rPr>
              <a:t>ĐÁP ÁN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6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6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6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6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6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6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6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6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1" grpId="0"/>
      <p:bldP spid="9626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ISPRING_UUID" val="{46C31C4D-AB77-4A00-81E4-CA03936A7A82}"/>
  <p:tag name="ISPRING_RESOURCE_FOLDER" val="D:\nguyenvanthang\Bai 43 Cau tao trong cua chim bo cau\"/>
  <p:tag name="ISPRING_PRESENTATION_PATH" val="D:\nguyenvanthang\Bai 43 Cau tao trong cua chim bo cau.pptx"/>
  <p:tag name="ISPRING_PROJECT_VERSION" val="9.3"/>
  <p:tag name="ISPRING_PROJECT_FOLDER_UPDATED" val="1"/>
  <p:tag name="ISPRING_SCREEN_RECS_UPDATED" val="D:\nguyenvanthang\Bai 43 Cau tao trong cua chim bo cau\"/>
  <p:tag name="MMPROD_UIDATA" val="&lt;database version=&quot;11.0&quot;&gt;&lt;object type=&quot;1&quot; unique_id=&quot;10001&quot;&gt;&lt;object type=&quot;2&quot; unique_id=&quot;10201&quot;&gt;&lt;object type=&quot;3&quot; unique_id=&quot;10202&quot;&gt;&lt;property id=&quot;20148&quot; value=&quot;5&quot;/&gt;&lt;property id=&quot;20300&quot; value=&quot;Slide 1&quot;/&gt;&lt;property id=&quot;20307&quot; value=&quot;256&quot;/&gt;&lt;/object&gt;&lt;object type=&quot;3&quot; unique_id=&quot;10204&quot;&gt;&lt;property id=&quot;20148&quot; value=&quot;5&quot;/&gt;&lt;property id=&quot;20300&quot; value=&quot;Slide 2&quot;/&gt;&lt;property id=&quot;20307&quot; value=&quot;258&quot;/&gt;&lt;/object&gt;&lt;object type=&quot;3&quot; unique_id=&quot;10205&quot;&gt;&lt;property id=&quot;20148&quot; value=&quot;5&quot;/&gt;&lt;property id=&quot;20300&quot; value=&quot;Slide 3&quot;/&gt;&lt;property id=&quot;20307&quot; value=&quot;259&quot;/&gt;&lt;/object&gt;&lt;object type=&quot;3&quot; unique_id=&quot;10206&quot;&gt;&lt;property id=&quot;20148&quot; value=&quot;5&quot;/&gt;&lt;property id=&quot;20300&quot; value=&quot;Slide 4&quot;/&gt;&lt;property id=&quot;20307&quot; value=&quot;260&quot;/&gt;&lt;/object&gt;&lt;object type=&quot;3&quot; unique_id=&quot;10207&quot;&gt;&lt;property id=&quot;20148&quot; value=&quot;5&quot;/&gt;&lt;property id=&quot;20300&quot; value=&quot;Slide 5&quot;/&gt;&lt;property id=&quot;20307&quot; value=&quot;261&quot;/&gt;&lt;/object&gt;&lt;object type=&quot;3&quot; unique_id=&quot;10208&quot;&gt;&lt;property id=&quot;20148&quot; value=&quot;5&quot;/&gt;&lt;property id=&quot;20300&quot; value=&quot;Slide 6&quot;/&gt;&lt;property id=&quot;20307&quot; value=&quot;262&quot;/&gt;&lt;/object&gt;&lt;object type=&quot;3&quot; unique_id=&quot;10209&quot;&gt;&lt;property id=&quot;20148&quot; value=&quot;5&quot;/&gt;&lt;property id=&quot;20300&quot; value=&quot;Slide 7&quot;/&gt;&lt;property id=&quot;20307&quot; value=&quot;263&quot;/&gt;&lt;/object&gt;&lt;object type=&quot;3&quot; unique_id=&quot;10210&quot;&gt;&lt;property id=&quot;20148&quot; value=&quot;5&quot;/&gt;&lt;property id=&quot;20300&quot; value=&quot;Slide 8&quot;/&gt;&lt;property id=&quot;20307&quot; value=&quot;264&quot;/&gt;&lt;/object&gt;&lt;object type=&quot;3&quot; unique_id=&quot;10211&quot;&gt;&lt;property id=&quot;20148&quot; value=&quot;5&quot;/&gt;&lt;property id=&quot;20300&quot; value=&quot;Slide 9&quot;/&gt;&lt;property id=&quot;20307&quot; value=&quot;267&quot;/&gt;&lt;/object&gt;&lt;object type=&quot;3&quot; unique_id=&quot;10212&quot;&gt;&lt;property id=&quot;20148&quot; value=&quot;5&quot;/&gt;&lt;property id=&quot;20300&quot; value=&quot;Slide 10&quot;/&gt;&lt;property id=&quot;20307&quot; value=&quot;265&quot;/&gt;&lt;/object&gt;&lt;object type=&quot;3&quot; unique_id=&quot;10213&quot;&gt;&lt;property id=&quot;20148&quot; value=&quot;5&quot;/&gt;&lt;property id=&quot;20300&quot; value=&quot;Slide 11&quot;/&gt;&lt;property id=&quot;20307&quot; value=&quot;266&quot;/&gt;&lt;/object&gt;&lt;object type=&quot;3&quot; unique_id=&quot;10214&quot;&gt;&lt;property id=&quot;20148&quot; value=&quot;5&quot;/&gt;&lt;property id=&quot;20300&quot; value=&quot;Slide 12&quot;/&gt;&lt;property id=&quot;20307&quot; value=&quot;268&quot;/&gt;&lt;/object&gt;&lt;object type=&quot;3&quot; unique_id=&quot;10215&quot;&gt;&lt;property id=&quot;20148&quot; value=&quot;5&quot;/&gt;&lt;property id=&quot;20300&quot; value=&quot;Slide 13&quot;/&gt;&lt;property id=&quot;20307&quot; value=&quot;269&quot;/&gt;&lt;/object&gt;&lt;object type=&quot;3&quot; unique_id=&quot;10216&quot;&gt;&lt;property id=&quot;20148&quot; value=&quot;5&quot;/&gt;&lt;property id=&quot;20300&quot; value=&quot;Slide 14&quot;/&gt;&lt;property id=&quot;20307&quot; value=&quot;270&quot;/&gt;&lt;/object&gt;&lt;object type=&quot;3&quot; unique_id=&quot;10217&quot;&gt;&lt;property id=&quot;20148&quot; value=&quot;5&quot;/&gt;&lt;property id=&quot;20300&quot; value=&quot;Slide 15&quot;/&gt;&lt;property id=&quot;20307&quot; value=&quot;271&quot;/&gt;&lt;/object&gt;&lt;object type=&quot;3&quot; unique_id=&quot;10218&quot;&gt;&lt;property id=&quot;20148&quot; value=&quot;5&quot;/&gt;&lt;property id=&quot;20300&quot; value=&quot;Slide 16&quot;/&gt;&lt;property id=&quot;20307&quot; value=&quot;272&quot;/&gt;&lt;/object&gt;&lt;object type=&quot;3&quot; unique_id=&quot;10230&quot;&gt;&lt;property id=&quot;20148&quot; value=&quot;5&quot;/&gt;&lt;property id=&quot;20300&quot; value=&quot;Slide 17&quot;/&gt;&lt;property id=&quot;20307&quot; value=&quot;284&quot;/&gt;&lt;/object&gt;&lt;object type=&quot;3&quot; unique_id=&quot;10231&quot;&gt;&lt;property id=&quot;20148&quot; value=&quot;5&quot;/&gt;&lt;property id=&quot;20300&quot; value=&quot;Slide 18&quot;/&gt;&lt;property id=&quot;20307&quot; value=&quot;285&quot;/&gt;&lt;/object&gt;&lt;/object&gt;&lt;object type=&quot;8&quot; unique_id=&quot;10263&quot;&gt;&lt;/object&gt;&lt;/object&gt;&lt;/database&gt;"/>
  <p:tag name="FLASHSPRING_ZOOM_TAG" val="27"/>
  <p:tag name="ISPRING_PRESENTATION_INFO_2" val="&lt;?xml version=&quot;1.0&quot; encoding=&quot;UTF-8&quot; standalone=&quot;no&quot; ?&gt;&#10;&lt;presentation2&gt;&#10;&#10;  &lt;slides&gt;&#10;    &lt;slide id=&quot;{8D641550-6689-4A26-BBF9-F9B912B9D288}&quot; pptId=&quot;256&quot;/&gt;&#10;    &lt;slide id=&quot;{289824C4-2B21-4291-A926-49F762D99E5B}&quot; pptId=&quot;258&quot;/&gt;&#10;    &lt;slide id=&quot;{6DF9D91D-8204-449B-8D48-CF28A95EBD34}&quot; pptId=&quot;259&quot;/&gt;&#10;    &lt;slide id=&quot;{52E81148-96D5-4F6B-85CB-1D13AA7A6232}&quot; pptId=&quot;260&quot;/&gt;&#10;    &lt;slide id=&quot;{7A186EDA-88DE-4608-969A-A239A9E880BA}&quot; pptId=&quot;261&quot;/&gt;&#10;    &lt;slide id=&quot;{D2A05A57-5411-453E-A814-826C097E62AF}&quot; pptId=&quot;262&quot;/&gt;&#10;    &lt;slide id=&quot;{800E3063-2CF5-4872-A42F-5B5350DBA644}&quot; pptId=&quot;263&quot;/&gt;&#10;    &lt;slide id=&quot;{9257691A-821D-43C6-9FF7-405B8C636A33}&quot; pptId=&quot;264&quot;/&gt;&#10;    &lt;slide id=&quot;{4BC4438B-235E-4002-909F-53C920C59083}&quot; pptId=&quot;267&quot;/&gt;&#10;    &lt;slide id=&quot;{D7A1D6A4-AC61-4953-9FA6-031B102FA6B9}&quot; pptId=&quot;265&quot;/&gt;&#10;    &lt;slide id=&quot;{D5D83688-95B8-423A-8522-9E16F37FDF52}&quot; pptId=&quot;266&quot;/&gt;&#10;    &lt;slide id=&quot;{AA2E9B7D-6579-49A0-A985-B4A93A9BE36F}&quot; pptId=&quot;268&quot;/&gt;&#10;    &lt;slide id=&quot;{0EC75D3F-383F-4AE5-BBB3-1379885832EE}&quot; pptId=&quot;269&quot;/&gt;&#10;    &lt;slide id=&quot;{E9C9F4ED-56EC-4B22-9B15-059018665F83}&quot; pptId=&quot;270&quot;/&gt;&#10;    &lt;slide id=&quot;{DBAA4611-C68C-47ED-A812-DCCF831C8B03}&quot; pptId=&quot;271&quot;/&gt;&#10;    &lt;slide id=&quot;{A36D5589-02D8-436D-8CC1-AD21087F656B}&quot; pptId=&quot;272&quot;/&gt;&#10;    &lt;slide id=&quot;{2CF61281-CB4D-4109-8C75-83073F9E4ECC}&quot; pptId=&quot;284&quot;/&gt;&#10;    &lt;slide id=&quot;{57F20055-B752-41F8-80FC-4EAF13837155}&quot; pptId=&quot;285&quot;/&gt;&#10;  &lt;/slides&gt;&#10;&#10;  &lt;narration&gt;&#10;    &lt;audioTracks&gt;&#10;      &lt;audioTrack muted=&quot;false&quot; name=&quot;Audio 8&quot; resource=&quot;702f2559&quot; slideId=&quot;{8D641550-6689-4A26-BBF9-F9B912B9D288}&quot; startTime=&quot;0&quot; stepIndex=&quot;0&quot; volume=&quot;1&quot;&gt;&#10;        &lt;audio channels=&quot;1&quot; format=&quot;s16&quot; sampleRate=&quot;44100&quot;/&gt;&#10;      &lt;/audioTrack&gt;&#10;      &lt;audioTrack muted=&quot;false&quot; name=&quot;Audio 11&quot; resource=&quot;27f42dc3&quot; slideId=&quot;{289824C4-2B21-4291-A926-49F762D99E5B}&quot; startTime=&quot;0&quot; stepIndex=&quot;0&quot; volume=&quot;1&quot;&gt;&#10;        &lt;audio channels=&quot;1&quot; format=&quot;s16&quot; sampleRate=&quot;44100&quot;/&gt;&#10;      &lt;/audioTrack&gt;&#10;      &lt;audioTrack muted=&quot;false&quot; name=&quot;Audio 12&quot; resource=&quot;d7bff72d&quot; slideId=&quot;{6DF9D91D-8204-449B-8D48-CF28A95EBD34}&quot; startTime=&quot;0&quot; stepIndex=&quot;0&quot; volume=&quot;1&quot;&gt;&#10;        &lt;audio channels=&quot;1&quot; format=&quot;s16&quot; sampleRate=&quot;44100&quot;/&gt;&#10;      &lt;/audioTrack&gt;&#10;      &lt;audioTrack muted=&quot;false&quot; name=&quot;Audio 13&quot; resource=&quot;42c4be8e&quot; slideId=&quot;{52E81148-96D5-4F6B-85CB-1D13AA7A6232}&quot; startTime=&quot;0&quot; stepIndex=&quot;0&quot; volume=&quot;1&quot;&gt;&#10;        &lt;audio channels=&quot;1&quot; format=&quot;s16&quot; sampleRate=&quot;44100&quot;/&gt;&#10;      &lt;/audioTrack&gt;&#10;      &lt;audioTrack muted=&quot;false&quot; name=&quot;Audio 14&quot; resource=&quot;8e29a0d5&quot; slideId=&quot;{7A186EDA-88DE-4608-969A-A239A9E880BA}&quot; startTime=&quot;0&quot; stepIndex=&quot;0&quot; volume=&quot;1&quot;&gt;&#10;        &lt;audio channels=&quot;1&quot; format=&quot;s16&quot; sampleRate=&quot;44100&quot;/&gt;&#10;      &lt;/audioTrack&gt;&#10;      &lt;audioTrack muted=&quot;false&quot; name=&quot;Audio 15&quot; resource=&quot;34888e6b&quot; slideId=&quot;{D2A05A57-5411-453E-A814-826C097E62AF}&quot; startTime=&quot;0&quot; stepIndex=&quot;0&quot; volume=&quot;1&quot;&gt;&#10;        &lt;audio channels=&quot;1&quot; format=&quot;s16&quot; sampleRate=&quot;44100&quot;/&gt;&#10;      &lt;/audioTrack&gt;&#10;      &lt;audioTrack muted=&quot;false&quot; name=&quot;Audio 16&quot; resource=&quot;18dd803a&quot; slideId=&quot;{800E3063-2CF5-4872-A42F-5B5350DBA644}&quot; startTime=&quot;0&quot; stepIndex=&quot;0&quot; volume=&quot;1&quot;&gt;&#10;        &lt;audio channels=&quot;1&quot; format=&quot;s16&quot; sampleRate=&quot;44100&quot;/&gt;&#10;      &lt;/audioTrack&gt;&#10;      &lt;audioTrack muted=&quot;false&quot; name=&quot;Audio 17&quot; resource=&quot;ff7fb340&quot; slideId=&quot;{9257691A-821D-43C6-9FF7-405B8C636A33}&quot; startTime=&quot;0&quot; stepIndex=&quot;0&quot; volume=&quot;1&quot;&gt;&#10;        &lt;audio channels=&quot;1&quot; format=&quot;s16&quot; sampleRate=&quot;44100&quot;/&gt;&#10;      &lt;/audioTrack&gt;&#10;      &lt;audioTrack muted=&quot;false&quot; name=&quot;Audio 18&quot; resource=&quot;9b3f80ed&quot; slideId=&quot;{4BC4438B-235E-4002-909F-53C920C59083}&quot; startTime=&quot;0&quot; stepIndex=&quot;0&quot; volume=&quot;1&quot;&gt;&#10;        &lt;audio channels=&quot;1&quot; format=&quot;s16&quot; sampleRate=&quot;44100&quot;/&gt;&#10;      &lt;/audioTrack&gt;&#10;      &lt;audioTrack muted=&quot;false&quot; name=&quot;Audio 19&quot; resource=&quot;ed05808b&quot; slideId=&quot;{D7A1D6A4-AC61-4953-9FA6-031B102FA6B9}&quot; startTime=&quot;0&quot; stepIndex=&quot;0&quot; volume=&quot;1&quot;&gt;&#10;        &lt;audio channels=&quot;1&quot; format=&quot;s16&quot; sampleRate=&quot;44100&quot;/&gt;&#10;      &lt;/audioTrack&gt;&#10;      &lt;audioTrack muted=&quot;false&quot; name=&quot;Audio 20&quot; resource=&quot;04e474ec&quot; slideId=&quot;{D5D83688-95B8-423A-8522-9E16F37FDF52}&quot; startTime=&quot;0&quot; stepIndex=&quot;0&quot; volume=&quot;1&quot;&gt;&#10;        &lt;audio channels=&quot;1&quot; format=&quot;s16&quot; sampleRate=&quot;44100&quot;/&gt;&#10;      &lt;/audioTrack&gt;&#10;      &lt;audioTrack muted=&quot;false&quot; name=&quot;Audio 21&quot; resource=&quot;9cddd53e&quot; slideId=&quot;{AA2E9B7D-6579-49A0-A985-B4A93A9BE36F}&quot; startTime=&quot;0&quot; stepIndex=&quot;0&quot; volume=&quot;1&quot;&gt;&#10;        &lt;audio channels=&quot;1&quot; format=&quot;s16&quot; sampleRate=&quot;44100&quot;/&gt;&#10;      &lt;/audioTrack&gt;&#10;      &lt;audioTrack muted=&quot;false&quot; name=&quot;Audio 22&quot; resource=&quot;f9e500d4&quot; slideId=&quot;{0EC75D3F-383F-4AE5-BBB3-1379885832EE}&quot; startTime=&quot;0&quot; stepIndex=&quot;0&quot; volume=&quot;1&quot;&gt;&#10;        &lt;audio channels=&quot;1&quot; format=&quot;s16&quot; sampleRate=&quot;44100&quot;/&gt;&#10;      &lt;/audioTrack&gt;&#10;      &lt;audioTrack muted=&quot;false&quot; name=&quot;Audio 23&quot; resource=&quot;5591d030&quot; slideId=&quot;{E9C9F4ED-56EC-4B22-9B15-059018665F83}&quot; startTime=&quot;0&quot; stepIndex=&quot;0&quot; volume=&quot;1&quot;&gt;&#10;        &lt;audio channels=&quot;1&quot; format=&quot;s16&quot; sampleRate=&quot;44100&quot;/&gt;&#10;      &lt;/audioTrack&gt;&#10;      &lt;audioTrack muted=&quot;false&quot; name=&quot;Audio 24&quot; resource=&quot;ba4975a4&quot; slideId=&quot;{DBAA4611-C68C-47ED-A812-DCCF831C8B03}&quot; startTime=&quot;0&quot; stepIndex=&quot;0&quot; volume=&quot;1&quot;&gt;&#10;        &lt;audio channels=&quot;1&quot; format=&quot;s16&quot; sampleRate=&quot;44100&quot;/&gt;&#10;      &lt;/audioTrack&gt;&#10;      &lt;audioTrack muted=&quot;false&quot; name=&quot;Audio 25&quot; resource=&quot;2960472b&quot; slideId=&quot;{A36D5589-02D8-436D-8CC1-AD21087F656B}&quot; startTime=&quot;0&quot; stepIndex=&quot;0&quot; volume=&quot;1&quot;&gt;&#10;        &lt;audio channels=&quot;1&quot; format=&quot;s16&quot; sampleRate=&quot;44100&quot;/&gt;&#10;      &lt;/audioTrack&gt;&#10;      &lt;audioTrack muted=&quot;false&quot; name=&quot;Audio 26&quot; resource=&quot;335b0fd6&quot; slideId=&quot;{2CF61281-CB4D-4109-8C75-83073F9E4ECC}&quot; startTime=&quot;0&quot; stepIndex=&quot;0&quot; volume=&quot;1&quot;&gt;&#10;        &lt;audio channels=&quot;1&quot; format=&quot;s16&quot; sampleRate=&quot;44100&quot;/&gt;&#10;      &lt;/audioTrack&gt;&#10;      &lt;audioTrack muted=&quot;false&quot; name=&quot;Audio 27&quot; resource=&quot;7d9253c9&quot; slideId=&quot;{57F20055-B752-41F8-80FC-4EAF13837155}&quot; startTime=&quot;0&quot; stepIndex=&quot;0&quot; volume=&quot;1&quot;&gt;&#10;        &lt;audio channels=&quot;1&quot; format=&quot;s16&quot; sampleRate=&quot;44100&quot;/&gt;&#10;      &lt;/audioTrack&gt;&#10;    &lt;/audioTracks&gt;&#10;    &lt;videoTracks/&gt;&#10;  &lt;/narration&gt;&#10;&#10;&lt;/presentation2&gt;&#10;"/>
  <p:tag name="ISPRING_LMS_API_VERSION" val="SCORM 2004 (2nd edition)"/>
  <p:tag name="ISPRING_ULTRA_SCORM_COURSE_ID" val="2E7482B1-615D-4F47-A766-F777C416F899"/>
  <p:tag name="ISPRING_CMI5_LAUNCH_METHOD" val="any window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CLOUDFOLDERID" val="1"/>
  <p:tag name="ISPRINGONLINEFOLDERID" val="1"/>
  <p:tag name="ISPRING_OUTPUT_FOLDER" val="[[&quot;\uFFFDh\uFFFD{E9E76C1C-8B05-4018-863A-3535905BC93C}&quot;,&quot;D:\\nguyenvanthang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universal&quot;},&quot;advancedSettings&quot;:{&quot;enableTextAllocation&quot;:&quot;T_TRUE&quot;,&quot;viewingFromLocalDrive&quot;:&quot;T_TRUE&quot;,&quot;contentScale&quot;:75,&quot;contentScaleMode&quot;:&quot;SCALE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publishDestination&quot;:&quot;LMS&quot;,&quot;wordSettings&quot;:{&quot;printCopies&quot;:1}}"/>
  <p:tag name="ISPRING_SCORM_RATE_SLIDES" val="0"/>
  <p:tag name="ISPRING_SCORM_RATE_QUIZZES" val="0"/>
  <p:tag name="ISPRING_SCORM_PASSING_SCORE" val="0.000000"/>
  <p:tag name="ISPRING_CURRENT_PLAYER_ID" val="universal"/>
  <p:tag name="ISPRING_PRESENTATION_TITLE" val="Bai 43 Cau tao trong cua chim bo cau"/>
  <p:tag name="ISPRING_FIRST_PUBLISH" val="1"/>
  <p:tag name="SECTOMILLISECCONVERTE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ADVANCE_TIME" val="51.541"/>
  <p:tag name="TIMING" val="|1.245"/>
  <p:tag name="ISPRING_SLIDE_ID_2" val="{4BC4438B-235E-4002-909F-53C920C59083}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ADVANCE_TIME" val="98.067"/>
  <p:tag name="TIMING" val="|9.726|13.218|48.066"/>
  <p:tag name="ISPRING_SLIDE_ID_2" val="{D7A1D6A4-AC61-4953-9FA6-031B102FA6B9}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ADVANCE_TIME" val="54.677"/>
  <p:tag name="TIMING" val="|2.088"/>
  <p:tag name="ISPRING_SLIDE_ID_2" val="{D5D83688-95B8-423A-8522-9E16F37FDF52}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ADVANCE_TIME" val="35.702"/>
  <p:tag name="TIMING" val="|1.544|5.844|15.449"/>
  <p:tag name="ISPRING_SLIDE_ID_2" val="{AA2E9B7D-6579-49A0-A985-B4A93A9BE36F}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ADVANCE_TIME" val="45.238"/>
  <p:tag name="TIMING" val="|1.33"/>
  <p:tag name="ISPRING_SLIDE_ID_2" val="{0EC75D3F-383F-4AE5-BBB3-1379885832EE}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ADVANCE_TIME" val="51.680"/>
  <p:tag name="TIMING" val="|0.899|5.862|18.231"/>
  <p:tag name="ISPRING_SLIDE_ID_2" val="{E9C9F4ED-56EC-4B22-9B15-059018665F83}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ADVANCE_TIME" val="40.709"/>
  <p:tag name="TIMING" val="|0.954"/>
  <p:tag name="ISPRING_SLIDE_ID_2" val="{DBAA4611-C68C-47ED-A812-DCCF831C8B03}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ADVANCE_TIME" val="135.276"/>
  <p:tag name="TIMING" val="|1.174|31.509|14.618|16.351"/>
  <p:tag name="ISPRING_SLIDE_ID_2" val="{A36D5589-02D8-436D-8CC1-AD21087F656B}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ADVANCE_TIME" val="19.407"/>
  <p:tag name="TIMING" val="|1.798"/>
  <p:tag name="ISPRING_SLIDE_ID_2" val="{2CF61281-CB4D-4109-8C75-83073F9E4ECC}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ADVANCE_TIME" val="57.639"/>
  <p:tag name="ISPRING_SLIDE_ID_2" val="{57F20055-B752-41F8-80FC-4EAF13837155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ADVANCE_TIME" val="18.948"/>
  <p:tag name="TIMING" val="|3.132"/>
  <p:tag name="ISPRING_SLIDE_ID_2" val="{8D641550-6689-4A26-BBF9-F9B912B9D288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ADVANCE_TIME" val="64.183"/>
  <p:tag name="TIMING" val="|1.889|3.085|5.349|2.572|42.43"/>
  <p:tag name="ISPRING_SLIDE_ID_2" val="{289824C4-2B21-4291-A926-49F762D99E5B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ADVANCE_TIME" val="43.020"/>
  <p:tag name="TIMING" val="|4.065"/>
  <p:tag name="ISPRING_SLIDE_ID_2" val="{6DF9D91D-8204-449B-8D48-CF28A95EBD34}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ADVANCE_TIME" val="78.889"/>
  <p:tag name="TIMING" val="|3.957"/>
  <p:tag name="ISPRING_SLIDE_ID_2" val="{52E81148-96D5-4F6B-85CB-1D13AA7A6232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ADVANCE_TIME" val="39.462"/>
  <p:tag name="TIMING" val="|1.661|4.891|19.358"/>
  <p:tag name="ISPRING_SLIDE_ID_2" val="{7A186EDA-88DE-4608-969A-A239A9E880BA}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ADVANCE_TIME" val="75.620"/>
  <p:tag name="ISPRING_SLIDE_ID_2" val="{D2A05A57-5411-453E-A814-826C097E62AF}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ADVANCE_TIME" val="16.158"/>
  <p:tag name="TIMING" val="|1.77"/>
  <p:tag name="ISPRING_SLIDE_ID_2" val="{800E3063-2CF5-4872-A42F-5B5350DBA644}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ADVANCE_TIME" val="21.337"/>
  <p:tag name="TIMING" val="|4.015"/>
  <p:tag name="ISPRING_SLIDE_ID_2" val="{9257691A-821D-43C6-9FF7-405B8C636A33}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</TotalTime>
  <Words>1241</Words>
  <Application>Microsoft Office PowerPoint</Application>
  <PresentationFormat>On-screen Show (4:3)</PresentationFormat>
  <Paragraphs>153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Bai 43 Cau tao trong cua chim bo cau</dc:title>
  <dc:creator>Microsoft</dc:creator>
  <cp:lastModifiedBy>Microsoft</cp:lastModifiedBy>
  <cp:revision>28</cp:revision>
  <dcterms:created xsi:type="dcterms:W3CDTF">2013-01-16T11:25:02Z</dcterms:created>
  <dcterms:modified xsi:type="dcterms:W3CDTF">2020-03-11T04:22:59Z</dcterms:modified>
</cp:coreProperties>
</file>